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32" r:id="rId2"/>
    <p:sldId id="260" r:id="rId3"/>
    <p:sldId id="288" r:id="rId4"/>
    <p:sldId id="259" r:id="rId5"/>
    <p:sldId id="376" r:id="rId6"/>
    <p:sldId id="263" r:id="rId7"/>
    <p:sldId id="433" r:id="rId8"/>
    <p:sldId id="266" r:id="rId9"/>
    <p:sldId id="265" r:id="rId10"/>
    <p:sldId id="440" r:id="rId11"/>
    <p:sldId id="439" r:id="rId12"/>
    <p:sldId id="442" r:id="rId13"/>
    <p:sldId id="441" r:id="rId14"/>
    <p:sldId id="434" r:id="rId15"/>
    <p:sldId id="437" r:id="rId16"/>
    <p:sldId id="435" r:id="rId17"/>
    <p:sldId id="443" r:id="rId18"/>
    <p:sldId id="438" r:id="rId19"/>
    <p:sldId id="444" r:id="rId20"/>
    <p:sldId id="979" r:id="rId21"/>
    <p:sldId id="958" r:id="rId22"/>
    <p:sldId id="957" r:id="rId23"/>
    <p:sldId id="1205" r:id="rId24"/>
    <p:sldId id="960" r:id="rId25"/>
    <p:sldId id="1206" r:id="rId26"/>
    <p:sldId id="1207" r:id="rId27"/>
    <p:sldId id="1208" r:id="rId28"/>
    <p:sldId id="959" r:id="rId29"/>
    <p:sldId id="3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706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8928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1850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1689100" y="1981200"/>
            <a:ext cx="10363200" cy="4114800"/>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a:lvl1pPr>
          </a:lstStyle>
          <a:p>
            <a:fld id="{D57504A6-12BA-410C-9E15-09FB2028CDBD}" type="slidenum">
              <a:rPr lang="en-US" altLang="en-US"/>
              <a:pPr/>
              <a:t>‹#›</a:t>
            </a:fld>
            <a:endParaRPr lang="en-US" altLang="en-US" dirty="0"/>
          </a:p>
        </p:txBody>
      </p:sp>
    </p:spTree>
    <p:extLst>
      <p:ext uri="{BB962C8B-B14F-4D97-AF65-F5344CB8AC3E}">
        <p14:creationId xmlns:p14="http://schemas.microsoft.com/office/powerpoint/2010/main" val="36789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7666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60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8130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047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81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9725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1087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7572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C90E225D-1339-C14C-BC80-74FB748B2E15}" type="datetimeFigureOut">
              <a:rPr lang="en-US" smtClean="0">
                <a:solidFill>
                  <a:prstClr val="black">
                    <a:tint val="75000"/>
                  </a:prstClr>
                </a:solidFill>
              </a:rPr>
              <a:pPr defTabSz="609585"/>
              <a:t>6/6/2023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C4DCA2E8-ED08-294E-98A0-EC0943F3E608}"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184146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gi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7.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microsoft.com/office/2007/relationships/hdphoto" Target="../media/hdphoto1.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9.emf"/><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28.emf"/><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32.jpeg"/><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jpg"/><Relationship Id="rId7"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34.jpeg"/><Relationship Id="rId5" Type="http://schemas.microsoft.com/office/2007/relationships/hdphoto" Target="../media/hdphoto1.wdp"/><Relationship Id="rId10" Type="http://schemas.openxmlformats.org/officeDocument/2006/relationships/image" Target="../media/image38.jpeg"/><Relationship Id="rId4" Type="http://schemas.openxmlformats.org/officeDocument/2006/relationships/image" Target="../media/image2.png"/><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jpg"/><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39.jpe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jpg"/><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42.jpeg"/><Relationship Id="rId5" Type="http://schemas.microsoft.com/office/2007/relationships/hdphoto" Target="../media/hdphoto1.wdp"/><Relationship Id="rId10"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47.jpeg"/><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hyperlink" Target="mailto:CPU@cityoflonetree.com"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373638" y="851386"/>
            <a:ext cx="9493955" cy="36625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133" normalizeH="0" baseline="0" noProof="0" dirty="0">
                <a:ln>
                  <a:noFill/>
                </a:ln>
                <a:solidFill>
                  <a:srgbClr val="1F497D">
                    <a:lumMod val="75000"/>
                  </a:srgbClr>
                </a:solidFill>
                <a:effectLst/>
                <a:uLnTx/>
                <a:uFillTx/>
                <a:latin typeface="Calibri"/>
                <a:ea typeface="+mn-ea"/>
                <a:cs typeface="Optima"/>
              </a:rPr>
              <a:t>Police Department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133" normalizeH="0" baseline="0" noProof="0" dirty="0">
                <a:ln>
                  <a:noFill/>
                </a:ln>
                <a:solidFill>
                  <a:srgbClr val="1F497D">
                    <a:lumMod val="75000"/>
                  </a:srgbClr>
                </a:solidFill>
                <a:effectLst/>
                <a:uLnTx/>
                <a:uFillTx/>
                <a:latin typeface="Calibri"/>
                <a:ea typeface="+mn-ea"/>
                <a:cs typeface="Optima"/>
              </a:rPr>
              <a:t>Crime Free Partnership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33" normalizeH="0" baseline="0" noProof="0" dirty="0">
                <a:ln>
                  <a:noFill/>
                </a:ln>
                <a:solidFill>
                  <a:srgbClr val="1F497D">
                    <a:lumMod val="75000"/>
                  </a:srgbClr>
                </a:solidFill>
                <a:effectLst/>
                <a:uLnTx/>
                <a:uFillTx/>
                <a:latin typeface="Calibri"/>
                <a:ea typeface="+mn-ea"/>
                <a:cs typeface="Optima"/>
              </a:rPr>
              <a:t>  </a:t>
            </a:r>
            <a:r>
              <a:rPr kumimoji="0" lang="en-US" sz="4000" b="1" i="0" u="none" strike="noStrike" kern="1200" cap="none" spc="133" normalizeH="0" baseline="0" noProof="0" dirty="0">
                <a:ln>
                  <a:noFill/>
                </a:ln>
                <a:effectLst/>
                <a:uLnTx/>
                <a:uFillTx/>
                <a:latin typeface="Calibri"/>
                <a:ea typeface="+mn-ea"/>
                <a:cs typeface="Optima"/>
              </a:rPr>
              <a:t>Crime Free </a:t>
            </a:r>
            <a:r>
              <a:rPr lang="en-US" sz="4000" b="1" spc="133" dirty="0">
                <a:latin typeface="Calibri"/>
                <a:cs typeface="Optima"/>
              </a:rPr>
              <a:t>Apartment</a:t>
            </a:r>
            <a:r>
              <a:rPr kumimoji="0" lang="en-US" sz="4000" b="1" i="0" u="none" strike="noStrike" kern="1200" cap="none" spc="133" normalizeH="0" baseline="0" noProof="0" dirty="0">
                <a:ln>
                  <a:noFill/>
                </a:ln>
                <a:effectLst/>
                <a:uLnTx/>
                <a:uFillTx/>
                <a:latin typeface="Calibri"/>
                <a:ea typeface="+mn-ea"/>
                <a:cs typeface="Optima"/>
              </a:rPr>
              <a:t> Maintenance Training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33" normalizeH="0" baseline="0" noProof="0" dirty="0">
                <a:ln>
                  <a:noFill/>
                </a:ln>
                <a:solidFill>
                  <a:srgbClr val="1F497D">
                    <a:lumMod val="75000"/>
                  </a:srgbClr>
                </a:solidFill>
                <a:effectLst/>
                <a:uLnTx/>
                <a:uFillTx/>
                <a:latin typeface="Calibri"/>
                <a:ea typeface="+mn-ea"/>
                <a:cs typeface="Optima"/>
              </a:rPr>
              <a:t>  </a:t>
            </a:r>
          </a:p>
        </p:txBody>
      </p:sp>
      <p:cxnSp>
        <p:nvCxnSpPr>
          <p:cNvPr id="8" name="Straight Connector 7"/>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10" name="Picture 9"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pic>
        <p:nvPicPr>
          <p:cNvPr id="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90" y="1744379"/>
            <a:ext cx="2182148" cy="2127677"/>
          </a:xfrm>
          <a:prstGeom prst="rect">
            <a:avLst/>
          </a:prstGeom>
          <a:noFill/>
          <a:effectLst>
            <a:outerShdw blurRad="863600" dist="736600" dir="5400000" algn="ctr" rotWithShape="0">
              <a:srgbClr val="000000"/>
            </a:outerShdw>
            <a:softEdge rad="3683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0" y="1333341"/>
            <a:ext cx="2577618" cy="3872930"/>
          </a:xfrm>
          <a:prstGeom prst="rect">
            <a:avLst/>
          </a:prstGeom>
        </p:spPr>
      </p:pic>
      <p:pic>
        <p:nvPicPr>
          <p:cNvPr id="12" name="Picture 11" descr="Crime Free Encircled2"/>
          <p:cNvPicPr>
            <a:picLocks noChangeAspect="1" noChangeArrowheads="1"/>
          </p:cNvPicPr>
          <p:nvPr/>
        </p:nvPicPr>
        <p:blipFill>
          <a:blip r:embed="rId7" cstate="print"/>
          <a:srcRect/>
          <a:stretch>
            <a:fillRect/>
          </a:stretch>
        </p:blipFill>
        <p:spPr bwMode="auto">
          <a:xfrm>
            <a:off x="10582102" y="5391652"/>
            <a:ext cx="1547832" cy="1441450"/>
          </a:xfrm>
          <a:prstGeom prst="rect">
            <a:avLst/>
          </a:prstGeom>
          <a:noFill/>
          <a:ln w="9525">
            <a:noFill/>
            <a:miter lim="800000"/>
            <a:headEnd/>
            <a:tailEnd/>
          </a:ln>
        </p:spPr>
      </p:pic>
      <p:sp>
        <p:nvSpPr>
          <p:cNvPr id="13" name="TextBox 12">
            <a:extLst>
              <a:ext uri="{FF2B5EF4-FFF2-40B4-BE49-F238E27FC236}">
                <a16:creationId xmlns:a16="http://schemas.microsoft.com/office/drawing/2014/main" id="{82CC1D5B-64EE-4569-BDAA-EDCCB429F469}"/>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3041509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339885" y="1167861"/>
            <a:ext cx="8196289" cy="2923173"/>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Signage</a:t>
            </a:r>
          </a:p>
          <a:p>
            <a:pPr algn="ctr"/>
            <a:endParaRPr lang="en-US" sz="12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Signs indicating ownership and proper use of spaces show that the property is cared for and follows a set of rules.  They can be a deterrent to criminal activity and enable law enforcement to property enforce the rules and regulations of your property. Make sure that signs are upright and properly posted.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4098" name="Picture 2" descr="OSHA NOTICE Video Surveillance In Use On These Premises Sign With Symbol ONE-9544">
            <a:extLst>
              <a:ext uri="{FF2B5EF4-FFF2-40B4-BE49-F238E27FC236}">
                <a16:creationId xmlns:a16="http://schemas.microsoft.com/office/drawing/2014/main" id="{F93A550D-621D-49D4-9295-00F77FFBD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4695" y="4178766"/>
            <a:ext cx="2130287" cy="21302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curity Stop Signs | Security Signs | Seton">
            <a:extLst>
              <a:ext uri="{FF2B5EF4-FFF2-40B4-BE49-F238E27FC236}">
                <a16:creationId xmlns:a16="http://schemas.microsoft.com/office/drawing/2014/main" id="{91EE5B0E-7E4D-44DE-9759-25A617E520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9885" y="4178766"/>
            <a:ext cx="2116288" cy="21302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w Do I Improve Facility Safety with Proper Security Signage? | Idesco  Safety">
            <a:extLst>
              <a:ext uri="{FF2B5EF4-FFF2-40B4-BE49-F238E27FC236}">
                <a16:creationId xmlns:a16="http://schemas.microsoft.com/office/drawing/2014/main" id="{6DDB12F4-5445-4873-8F79-1C286DEA16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1076" y="415258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470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094695" y="1209869"/>
            <a:ext cx="8196289" cy="2492285"/>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Natural Surveillance</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The ability of a person to observe, scrutinize, inspect, </a:t>
            </a:r>
            <a:r>
              <a:rPr lang="en-US" dirty="0">
                <a:solidFill>
                  <a:prstClr val="black"/>
                </a:solidFill>
                <a:latin typeface="Times New Roman" panose="02020603050405020304" pitchFamily="18" charset="0"/>
                <a:cs typeface="Times New Roman" panose="02020603050405020304" pitchFamily="18" charset="0"/>
              </a:rPr>
              <a:t>watch, view, or supervise the behavior and activities of another with limited or no artificial intervention. This can be created by uniquely designing building, activity locations, and landscaping features that provide maximum visibility.</a:t>
            </a:r>
          </a:p>
          <a:p>
            <a:pPr algn="ct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5122" name="Picture 2" descr="Public Safety Through Environmental Design">
            <a:extLst>
              <a:ext uri="{FF2B5EF4-FFF2-40B4-BE49-F238E27FC236}">
                <a16:creationId xmlns:a16="http://schemas.microsoft.com/office/drawing/2014/main" id="{32DA2CD7-8775-4292-8FA6-EE3E7BB2E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668" y="3182204"/>
            <a:ext cx="5302723" cy="32221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3751A0-9B67-4936-B009-E6D40D75E372}"/>
              </a:ext>
            </a:extLst>
          </p:cNvPr>
          <p:cNvSpPr txBox="1"/>
          <p:nvPr/>
        </p:nvSpPr>
        <p:spPr>
          <a:xfrm>
            <a:off x="3003283" y="3607829"/>
            <a:ext cx="1497057" cy="2585323"/>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rPr>
              <a:t>This is based on the concept that criminals do not want to be observed committing crimes.</a:t>
            </a:r>
          </a:p>
          <a:p>
            <a:endParaRPr lang="en-US" dirty="0"/>
          </a:p>
        </p:txBody>
      </p:sp>
    </p:spTree>
    <p:extLst>
      <p:ext uri="{BB962C8B-B14F-4D97-AF65-F5344CB8AC3E}">
        <p14:creationId xmlns:p14="http://schemas.microsoft.com/office/powerpoint/2010/main" val="4098199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094695" y="1209869"/>
            <a:ext cx="8196289" cy="2492285"/>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Natural Surveillance</a:t>
            </a:r>
          </a:p>
          <a:p>
            <a:pPr algn="ctr"/>
            <a:endParaRPr lang="en-US" sz="12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In order to facilitate natural surveillance, it is recommended that trees be trimmed about six feet and shrubbery be trimmed below three feet tall.  Fencing should provide a clear view to the other side, and lights should be in working order.</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6146" name="Picture 2" descr="CPTED Crime Prevention Through Environmental Design MANUAL">
            <a:extLst>
              <a:ext uri="{FF2B5EF4-FFF2-40B4-BE49-F238E27FC236}">
                <a16:creationId xmlns:a16="http://schemas.microsoft.com/office/drawing/2014/main" id="{804B97C7-391A-444F-B54D-031FBDD8D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147" y="3825265"/>
            <a:ext cx="219075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NUAL FOR POLICE OFFICERS">
            <a:extLst>
              <a:ext uri="{FF2B5EF4-FFF2-40B4-BE49-F238E27FC236}">
                <a16:creationId xmlns:a16="http://schemas.microsoft.com/office/drawing/2014/main" id="{23C132CB-3EA0-4D99-A931-270B6DC83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8857" y="3857383"/>
            <a:ext cx="4158831"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469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094695" y="1209869"/>
            <a:ext cx="8196289" cy="3354060"/>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CRIME PREVENTION CONCEPT: </a:t>
            </a:r>
            <a:r>
              <a:rPr lang="en-US" sz="2400" b="1" dirty="0">
                <a:latin typeface="Times New Roman" panose="02020603050405020304" pitchFamily="18" charset="0"/>
                <a:cs typeface="Times New Roman" panose="02020603050405020304" pitchFamily="18" charset="0"/>
              </a:rPr>
              <a:t>THE BROKEN WINDOW THEORY</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An academic theory proposed by James Q. Wilson and George </a:t>
            </a:r>
            <a:r>
              <a:rPr lang="en-US" sz="2400" dirty="0" err="1">
                <a:latin typeface="Times New Roman" panose="02020603050405020304" pitchFamily="18" charset="0"/>
                <a:cs typeface="Times New Roman" panose="02020603050405020304" pitchFamily="18" charset="0"/>
              </a:rPr>
              <a:t>Kelling</a:t>
            </a:r>
            <a:r>
              <a:rPr lang="en-US" sz="2400" dirty="0">
                <a:latin typeface="Times New Roman" panose="02020603050405020304" pitchFamily="18" charset="0"/>
                <a:cs typeface="Times New Roman" panose="02020603050405020304" pitchFamily="18" charset="0"/>
              </a:rPr>
              <a:t> in 1982 that used broken window was a metaphor for disorder within neighborhoods. The theory links disorder and incivility within a community to subsequent occurrences of serious crime.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15" name="Picture 14">
            <a:extLst>
              <a:ext uri="{FF2B5EF4-FFF2-40B4-BE49-F238E27FC236}">
                <a16:creationId xmlns:a16="http://schemas.microsoft.com/office/drawing/2014/main" id="{0EA215AC-699E-4BB2-A406-F9CE546FC94F}"/>
              </a:ext>
            </a:extLst>
          </p:cNvPr>
          <p:cNvPicPr>
            <a:picLocks noChangeAspect="1"/>
          </p:cNvPicPr>
          <p:nvPr/>
        </p:nvPicPr>
        <p:blipFill rotWithShape="1">
          <a:blip r:embed="rId5"/>
          <a:srcRect l="2580" t="28735" r="2211" b="24087"/>
          <a:stretch/>
        </p:blipFill>
        <p:spPr>
          <a:xfrm>
            <a:off x="3656619" y="4366030"/>
            <a:ext cx="7072439" cy="1877353"/>
          </a:xfrm>
          <a:prstGeom prst="rect">
            <a:avLst/>
          </a:prstGeom>
        </p:spPr>
      </p:pic>
    </p:spTree>
    <p:extLst>
      <p:ext uri="{BB962C8B-B14F-4D97-AF65-F5344CB8AC3E}">
        <p14:creationId xmlns:p14="http://schemas.microsoft.com/office/powerpoint/2010/main" val="3112337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5" cstate="print">
            <a:extLst>
              <a:ext uri="{BEBA8EAE-BF5A-486C-A8C5-ECC9F3942E4B}">
                <a14:imgProps xmlns:a14="http://schemas.microsoft.com/office/drawing/2010/main">
                  <a14:imgLayer r:embed="rId6">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390029" y="954515"/>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Broken Windows Theory</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15" name="Broken Window Theory - Criminology - YouTube (360p)">
            <a:hlinkClick r:id="" action="ppaction://media"/>
            <a:extLst>
              <a:ext uri="{FF2B5EF4-FFF2-40B4-BE49-F238E27FC236}">
                <a16:creationId xmlns:a16="http://schemas.microsoft.com/office/drawing/2014/main" id="{1C86F81E-3BE2-4832-A644-5BF40F99CAE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11651" y="1945102"/>
            <a:ext cx="8852757" cy="4069851"/>
          </a:xfrm>
          <a:prstGeom prst="rect">
            <a:avLst/>
          </a:prstGeom>
        </p:spPr>
      </p:pic>
    </p:spTree>
    <p:extLst>
      <p:ext uri="{BB962C8B-B14F-4D97-AF65-F5344CB8AC3E}">
        <p14:creationId xmlns:p14="http://schemas.microsoft.com/office/powerpoint/2010/main" val="1654067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9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2959443" y="1659045"/>
            <a:ext cx="4889643" cy="3855543"/>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Maintenance is an expression of responsibility and ownership of a property.</a:t>
            </a:r>
          </a:p>
          <a:p>
            <a:r>
              <a:rPr lang="en-US" sz="2000" dirty="0">
                <a:latin typeface="Times New Roman" panose="02020603050405020304" pitchFamily="18" charset="0"/>
                <a:cs typeface="Times New Roman" panose="02020603050405020304" pitchFamily="18" charset="0"/>
              </a:rPr>
              <a:t>Deterioration indicates a lack of control by the intended users of a site, a lack of caring, and a greater tolerance of disorder.</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Conveying a positive image in the community shows a sense of pride, caring, and self-worth.</a:t>
            </a:r>
          </a:p>
          <a:p>
            <a:r>
              <a:rPr lang="en-US" sz="2000" dirty="0">
                <a:latin typeface="Times New Roman" panose="02020603050405020304" pitchFamily="18" charset="0"/>
                <a:cs typeface="Times New Roman" panose="02020603050405020304" pitchFamily="18" charset="0"/>
              </a:rPr>
              <a:t>Well maintained locations send a message to potential offenders that criminal activity will be noticed and reported. </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2356264" y="112845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Maintenance</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2050" name="Picture 2" descr="System Maintenance - Multipli Credit Union">
            <a:extLst>
              <a:ext uri="{FF2B5EF4-FFF2-40B4-BE49-F238E27FC236}">
                <a16:creationId xmlns:a16="http://schemas.microsoft.com/office/drawing/2014/main" id="{7B371748-7913-4E8E-9E98-72FACDC19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6983" y="2352372"/>
            <a:ext cx="3316713" cy="220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653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4921040" y="2555993"/>
            <a:ext cx="2720363" cy="1023998"/>
          </a:xfrm>
          <a:prstGeom prst="rect">
            <a:avLst/>
          </a:prstGeom>
        </p:spPr>
        <p:txBody>
          <a:bodyPr wrap="square">
            <a:spAutoFit/>
          </a:bodyPr>
          <a:lstStyle/>
          <a:p>
            <a:pPr lvl="1"/>
            <a:r>
              <a:rPr lang="en-US" dirty="0">
                <a:latin typeface="Times New Roman" panose="02020603050405020304" pitchFamily="18" charset="0"/>
                <a:cs typeface="Times New Roman" panose="02020603050405020304" pitchFamily="18" charset="0"/>
              </a:rPr>
              <a:t>Replace lights which are not working. </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86870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Maintenance</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5" name="TextBox 4">
            <a:extLst>
              <a:ext uri="{FF2B5EF4-FFF2-40B4-BE49-F238E27FC236}">
                <a16:creationId xmlns:a16="http://schemas.microsoft.com/office/drawing/2014/main" id="{AAF3EC0E-4365-4CE9-8CB0-B1D65415269C}"/>
              </a:ext>
            </a:extLst>
          </p:cNvPr>
          <p:cNvSpPr txBox="1"/>
          <p:nvPr/>
        </p:nvSpPr>
        <p:spPr>
          <a:xfrm>
            <a:off x="9371120" y="2414910"/>
            <a:ext cx="2531165" cy="1477328"/>
          </a:xfrm>
          <a:prstGeom prst="rect">
            <a:avLst/>
          </a:prstGeom>
          <a:noFill/>
        </p:spPr>
        <p:txBody>
          <a:bodyPr wrap="square" rtlCol="0">
            <a:spAutoFit/>
          </a:bodyPr>
          <a:lstStyle/>
          <a:p>
            <a:pPr lvl="1"/>
            <a:r>
              <a:rPr lang="en-US" dirty="0">
                <a:latin typeface="Times New Roman" panose="02020603050405020304" pitchFamily="18" charset="0"/>
                <a:cs typeface="Times New Roman" panose="02020603050405020304" pitchFamily="18" charset="0"/>
              </a:rPr>
              <a:t>Bushes no more than 3’ high &amp; trees trimmed up to 6’ or 7’.</a:t>
            </a:r>
          </a:p>
          <a:p>
            <a:endParaRPr lang="en-US" dirty="0"/>
          </a:p>
        </p:txBody>
      </p:sp>
      <p:sp>
        <p:nvSpPr>
          <p:cNvPr id="6" name="TextBox 5">
            <a:extLst>
              <a:ext uri="{FF2B5EF4-FFF2-40B4-BE49-F238E27FC236}">
                <a16:creationId xmlns:a16="http://schemas.microsoft.com/office/drawing/2014/main" id="{59292A00-F02B-49D8-93FE-978A9104474F}"/>
              </a:ext>
            </a:extLst>
          </p:cNvPr>
          <p:cNvSpPr txBox="1"/>
          <p:nvPr/>
        </p:nvSpPr>
        <p:spPr>
          <a:xfrm>
            <a:off x="6650758" y="4306507"/>
            <a:ext cx="2720362" cy="1754326"/>
          </a:xfrm>
          <a:prstGeom prst="rect">
            <a:avLst/>
          </a:prstGeom>
          <a:noFill/>
        </p:spPr>
        <p:txBody>
          <a:bodyPr wrap="square" rtlCol="0">
            <a:spAutoFit/>
          </a:bodyPr>
          <a:lstStyle/>
          <a:p>
            <a:pPr lvl="1"/>
            <a:r>
              <a:rPr lang="en-US" dirty="0">
                <a:latin typeface="Times New Roman" panose="02020603050405020304" pitchFamily="18" charset="0"/>
                <a:cs typeface="Times New Roman" panose="02020603050405020304" pitchFamily="18" charset="0"/>
              </a:rPr>
              <a:t>Keep alarms and cameras in good working condition. Alarms are no good if you do not use them. </a:t>
            </a:r>
          </a:p>
          <a:p>
            <a:endParaRPr lang="en-US" dirty="0"/>
          </a:p>
        </p:txBody>
      </p:sp>
      <p:pic>
        <p:nvPicPr>
          <p:cNvPr id="1026" name="Picture 2" descr="3pcs garden light Waterproof LED Solar Lawn Lamp Outdoor Garden Garden Path Outdoor  Lights Design Automatic Lawn Light|LED Lawn Lamps| - AliExpress">
            <a:extLst>
              <a:ext uri="{FF2B5EF4-FFF2-40B4-BE49-F238E27FC236}">
                <a16:creationId xmlns:a16="http://schemas.microsoft.com/office/drawing/2014/main" id="{D8D64004-99DB-470D-92B5-69ECD1147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408" y="2106476"/>
            <a:ext cx="1750514" cy="1750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4DDF056-5BD4-44A0-9860-29951807C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1669" y="2140110"/>
            <a:ext cx="1750514" cy="17505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25 Best Outdoor Security Cameras 2021: ZOSI, Foscam, More - Family  Living Today">
            <a:extLst>
              <a:ext uri="{FF2B5EF4-FFF2-40B4-BE49-F238E27FC236}">
                <a16:creationId xmlns:a16="http://schemas.microsoft.com/office/drawing/2014/main" id="{BCAB9C41-8330-4803-9DDD-FD2DA65C44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370" y="4462933"/>
            <a:ext cx="2006851" cy="133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54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469003" y="1634918"/>
            <a:ext cx="8005821" cy="3855543"/>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Restriction of access to a place or other resource and preventing offenders from consuming, entering, or using a location or other resource.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You can limit criminal opportunity by taking steps to clearly differentiate between public space and private space. Strategic placement of the following elements to limit or prevent access and control flow:</a:t>
            </a:r>
          </a:p>
          <a:p>
            <a:pPr marL="457189" lvl="1" indent="0">
              <a:buNone/>
            </a:pPr>
            <a:endParaRPr lang="en-US" sz="2000" dirty="0">
              <a:latin typeface="Times New Roman" panose="02020603050405020304" pitchFamily="18" charset="0"/>
              <a:cs typeface="Times New Roman" panose="02020603050405020304" pitchFamily="18" charset="0"/>
            </a:endParaRPr>
          </a:p>
          <a:p>
            <a:pPr marL="457189" lvl="1" indent="0">
              <a:buNone/>
            </a:pPr>
            <a:r>
              <a:rPr lang="en-US" sz="2000" dirty="0">
                <a:latin typeface="Times New Roman" panose="02020603050405020304" pitchFamily="18" charset="0"/>
                <a:cs typeface="Times New Roman" panose="02020603050405020304" pitchFamily="18" charset="0"/>
              </a:rPr>
              <a:t>- Entrances &amp; exits		- Pavement treatments </a:t>
            </a:r>
          </a:p>
          <a:p>
            <a:pPr marL="457189" lvl="1" indent="0">
              <a:buNone/>
            </a:pPr>
            <a:r>
              <a:rPr lang="en-US" sz="2000" dirty="0">
                <a:latin typeface="Times New Roman" panose="02020603050405020304" pitchFamily="18" charset="0"/>
                <a:cs typeface="Times New Roman" panose="02020603050405020304" pitchFamily="18" charset="0"/>
              </a:rPr>
              <a:t>- Fences			- Activity support</a:t>
            </a:r>
          </a:p>
          <a:p>
            <a:pPr marL="457189" lvl="1" indent="0">
              <a:buNone/>
            </a:pPr>
            <a:r>
              <a:rPr lang="en-US" sz="2000" dirty="0">
                <a:latin typeface="Times New Roman" panose="02020603050405020304" pitchFamily="18" charset="0"/>
                <a:cs typeface="Times New Roman" panose="02020603050405020304" pitchFamily="18" charset="0"/>
              </a:rPr>
              <a:t>- Lights 			- Zones of transition</a:t>
            </a:r>
          </a:p>
          <a:p>
            <a:pPr marL="457189" lvl="1" indent="0">
              <a:buNone/>
            </a:pPr>
            <a:r>
              <a:rPr lang="en-US" sz="2000" dirty="0">
                <a:latin typeface="Times New Roman" panose="02020603050405020304" pitchFamily="18" charset="0"/>
                <a:cs typeface="Times New Roman" panose="02020603050405020304" pitchFamily="18" charset="0"/>
              </a:rPr>
              <a:t>- Landscape</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100498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Access Control</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1815865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502612" y="1634918"/>
            <a:ext cx="7870835" cy="139967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Natural Access Control                   Mechanical Access Control</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100498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Access Control</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15" name="Picture 14">
            <a:extLst>
              <a:ext uri="{FF2B5EF4-FFF2-40B4-BE49-F238E27FC236}">
                <a16:creationId xmlns:a16="http://schemas.microsoft.com/office/drawing/2014/main" id="{72245A47-10F5-4EB8-8340-32A37F6F0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9443" y="2715340"/>
            <a:ext cx="3910251" cy="2932688"/>
          </a:xfrm>
          <a:prstGeom prst="rect">
            <a:avLst/>
          </a:prstGeom>
        </p:spPr>
      </p:pic>
      <p:pic>
        <p:nvPicPr>
          <p:cNvPr id="7170" name="Picture 2" descr="Aperio – Wireless locking technology">
            <a:extLst>
              <a:ext uri="{FF2B5EF4-FFF2-40B4-BE49-F238E27FC236}">
                <a16:creationId xmlns:a16="http://schemas.microsoft.com/office/drawing/2014/main" id="{61C6F7A4-267F-4BE0-AFE2-B5BB13B311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286" y="2969075"/>
            <a:ext cx="4170771" cy="233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233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502612" y="1634918"/>
            <a:ext cx="7870835" cy="476624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Access control can be natural, such as having rocks or hostile landscaping preventing ingress or egress to certain areas, or mechanical, such as using locks for private areas.</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It is important to check the access control to all areas, but specially to private spaces.  Locks should be checked regularly, and it should be ensured that areas are only accessible by those people who have a reason to be in that space.</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1004981"/>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Access Control</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713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855713" y="5831084"/>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4" name="TextBox 3"/>
          <p:cNvSpPr txBox="1"/>
          <p:nvPr/>
        </p:nvSpPr>
        <p:spPr>
          <a:xfrm>
            <a:off x="4855713" y="1443465"/>
            <a:ext cx="6525491"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Todays</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Objectives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Promote understanding of the direct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relationship of the environment to criminal behavior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Provide the community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with the means to eliminate or reduce criminal activity.</a:t>
            </a:r>
          </a:p>
          <a:p>
            <a:pPr marL="342900" indent="-342900">
              <a:buFont typeface="+mj-lt"/>
              <a:buAutoNum type="arabicPeriod"/>
              <a:defRPr/>
            </a:pPr>
            <a:r>
              <a:rPr lang="en-US" sz="2400" dirty="0">
                <a:solidFill>
                  <a:prstClr val="black"/>
                </a:solidFill>
                <a:latin typeface="Times New Roman" panose="02020603050405020304" pitchFamily="18" charset="0"/>
                <a:cs typeface="Times New Roman" panose="02020603050405020304" pitchFamily="18" charset="0"/>
              </a:rPr>
              <a:t>Maintain property in a way that promotes the safety and security of its residents.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p:nvPr/>
        </p:nvPicPr>
        <p:blipFill rotWithShape="1">
          <a:blip r:embed="rId5" cstate="print">
            <a:extLst>
              <a:ext uri="{28A0092B-C50C-407E-A947-70E740481C1C}">
                <a14:useLocalDpi xmlns:a14="http://schemas.microsoft.com/office/drawing/2010/main" val="0"/>
              </a:ext>
            </a:extLst>
          </a:blip>
          <a:srcRect l="16188" t="12826" r="15376" b="12198"/>
          <a:stretch/>
        </p:blipFill>
        <p:spPr bwMode="auto">
          <a:xfrm>
            <a:off x="2697943" y="1443465"/>
            <a:ext cx="1906523" cy="3031042"/>
          </a:xfrm>
          <a:prstGeom prst="rect">
            <a:avLst/>
          </a:prstGeom>
          <a:noFill/>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6BEEF4AC-74BD-4672-BAB4-5B2F278B1F6F}"/>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Multi-Housing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EC9769C-5357-4FB2-99B3-58E0777A0966}"/>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1779986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0"/>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5" y="6345567"/>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163371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Multi-Housing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794988" y="682620"/>
            <a:ext cx="281519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Preventing Crime </a:t>
            </a:r>
          </a:p>
        </p:txBody>
      </p:sp>
      <p:sp>
        <p:nvSpPr>
          <p:cNvPr id="16" name="TextBox 15">
            <a:extLst>
              <a:ext uri="{FF2B5EF4-FFF2-40B4-BE49-F238E27FC236}">
                <a16:creationId xmlns:a16="http://schemas.microsoft.com/office/drawing/2014/main" id="{C1F2BA98-15A6-4EA4-ABFD-84315D6D5B10}"/>
              </a:ext>
            </a:extLst>
          </p:cNvPr>
          <p:cNvSpPr txBox="1"/>
          <p:nvPr/>
        </p:nvSpPr>
        <p:spPr>
          <a:xfrm>
            <a:off x="3791316" y="1373888"/>
            <a:ext cx="7256477" cy="34163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Recommended target hardening steps: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Use disc locks to secure lockers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Install plates in front of locks to deter prying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Install CPTED fencing (see previous slide)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Install cameras and motion sensors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Ensure property is well lit, especially less traveled areas and hiding spots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Post signage (no trespassing, cameras on property,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Maintain landscaping, trees should be trimmed above 6 feet tall, and shrubbery should be no taller than 3 feet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885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502027" y="851386"/>
            <a:ext cx="7688218" cy="502041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Suspicious or Suspect Stolen Property</a:t>
            </a:r>
          </a:p>
          <a:p>
            <a:pP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dirty="0">
                <a:latin typeface="Times New Roman" panose="02020603050405020304" pitchFamily="18" charset="0"/>
                <a:cs typeface="Times New Roman" panose="02020603050405020304" pitchFamily="18" charset="0"/>
              </a:rPr>
              <a:t>If the suspicious item of concern or suspected stolen item it should be left where it was found and reported to law enforcement. Staff should ask for direction from law enforcement on moving or securing the item, if appropriate.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800" b="1" dirty="0">
                <a:solidFill>
                  <a:prstClr val="black"/>
                </a:solidFill>
                <a:latin typeface="Times New Roman" panose="02020603050405020304" pitchFamily="18" charset="0"/>
                <a:cs typeface="Times New Roman" panose="02020603050405020304" pitchFamily="18" charset="0"/>
              </a:rPr>
              <a:t>Suspected Abandoned or Stolen Vehicle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dirty="0">
                <a:latin typeface="Times New Roman" panose="02020603050405020304" pitchFamily="18" charset="0"/>
                <a:cs typeface="Times New Roman" panose="02020603050405020304" pitchFamily="18" charset="0"/>
              </a:rPr>
              <a:t>Report the license plate to police dispatch. If no license plate exists, report the VIN and description to police dispatch.</a:t>
            </a:r>
          </a:p>
          <a:p>
            <a:r>
              <a:rPr lang="en-US" sz="2000" dirty="0">
                <a:latin typeface="Times New Roman" panose="02020603050405020304" pitchFamily="18" charset="0"/>
                <a:cs typeface="Times New Roman" panose="02020603050405020304" pitchFamily="18" charset="0"/>
              </a:rPr>
              <a:t>If the vehicle is stolen police will respond. If the vehicle is abandoned follow your policy on private removal of the vehicle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B44733E-F85E-48AA-B5BF-52B60AD542C2}"/>
              </a:ext>
            </a:extLst>
          </p:cNvPr>
          <p:cNvSpPr/>
          <p:nvPr/>
        </p:nvSpPr>
        <p:spPr>
          <a:xfrm>
            <a:off x="93811" y="1373888"/>
            <a:ext cx="2148457" cy="163371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Multi-Housing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4277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120704" y="851386"/>
            <a:ext cx="8649049" cy="326704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Possible Indicators of Drug Activity</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Coming and going late at night</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Varied vehicles associated with apartment, possible with border state license plates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Lots of shipping/packaging materials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Food saver products for sealing drug products.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Large rolls </a:t>
            </a: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of plastic wraps and heat seal products.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Odor concealing products like fabric softeners and oils based products (grease).</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B44733E-F85E-48AA-B5BF-52B60AD542C2}"/>
              </a:ext>
            </a:extLst>
          </p:cNvPr>
          <p:cNvSpPr/>
          <p:nvPr/>
        </p:nvSpPr>
        <p:spPr>
          <a:xfrm>
            <a:off x="93811" y="1373888"/>
            <a:ext cx="2148457" cy="163371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Multi-Housing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7A95F58-3197-4CBF-AA6C-A42E1FE277F5}"/>
              </a:ext>
            </a:extLst>
          </p:cNvPr>
          <p:cNvPicPr>
            <a:picLocks noChangeAspect="1"/>
          </p:cNvPicPr>
          <p:nvPr/>
        </p:nvPicPr>
        <p:blipFill>
          <a:blip r:embed="rId6"/>
          <a:stretch>
            <a:fillRect/>
          </a:stretch>
        </p:blipFill>
        <p:spPr>
          <a:xfrm>
            <a:off x="3469003" y="3997613"/>
            <a:ext cx="3670822" cy="2378613"/>
          </a:xfrm>
          <a:prstGeom prst="rect">
            <a:avLst/>
          </a:prstGeom>
        </p:spPr>
      </p:pic>
      <p:pic>
        <p:nvPicPr>
          <p:cNvPr id="5" name="Picture 4">
            <a:extLst>
              <a:ext uri="{FF2B5EF4-FFF2-40B4-BE49-F238E27FC236}">
                <a16:creationId xmlns:a16="http://schemas.microsoft.com/office/drawing/2014/main" id="{12DB7C08-C5A7-45A6-AADD-5568461197C1}"/>
              </a:ext>
            </a:extLst>
          </p:cNvPr>
          <p:cNvPicPr>
            <a:picLocks noChangeAspect="1"/>
          </p:cNvPicPr>
          <p:nvPr/>
        </p:nvPicPr>
        <p:blipFill>
          <a:blip r:embed="rId7"/>
          <a:stretch>
            <a:fillRect/>
          </a:stretch>
        </p:blipFill>
        <p:spPr>
          <a:xfrm>
            <a:off x="7876467" y="4018327"/>
            <a:ext cx="3453966" cy="2357900"/>
          </a:xfrm>
          <a:prstGeom prst="rect">
            <a:avLst/>
          </a:prstGeom>
        </p:spPr>
      </p:pic>
    </p:spTree>
    <p:extLst>
      <p:ext uri="{BB962C8B-B14F-4D97-AF65-F5344CB8AC3E}">
        <p14:creationId xmlns:p14="http://schemas.microsoft.com/office/powerpoint/2010/main" val="1830721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TextBox 1"/>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a:t>
            </a:r>
          </a:p>
        </p:txBody>
      </p:sp>
      <p:sp>
        <p:nvSpPr>
          <p:cNvPr id="4" name="TextBox 3">
            <a:extLst>
              <a:ext uri="{FF2B5EF4-FFF2-40B4-BE49-F238E27FC236}">
                <a16:creationId xmlns:a16="http://schemas.microsoft.com/office/drawing/2014/main" id="{25AF9345-2C92-4822-8F6B-353F4ADE5826}"/>
              </a:ext>
            </a:extLst>
          </p:cNvPr>
          <p:cNvSpPr txBox="1"/>
          <p:nvPr/>
        </p:nvSpPr>
        <p:spPr>
          <a:xfrm>
            <a:off x="212637" y="1028331"/>
            <a:ext cx="722539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3AE86E82-394E-446F-8782-BF0BC45389D4}"/>
              </a:ext>
            </a:extLst>
          </p:cNvPr>
          <p:cNvSpPr>
            <a:spLocks noChangeArrowheads="1"/>
          </p:cNvSpPr>
          <p:nvPr/>
        </p:nvSpPr>
        <p:spPr bwMode="auto">
          <a:xfrm>
            <a:off x="2870659" y="1459636"/>
            <a:ext cx="463509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tx2"/>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buClr>
                <a:schemeClr val="tx1"/>
              </a:buClr>
              <a:buSzPct val="75000"/>
              <a:buFont typeface="Wingdings" panose="05000000000000000000" pitchFamily="2" charset="2"/>
              <a:buChar char="v"/>
            </a:pPr>
            <a:r>
              <a:rPr lang="en-US" altLang="en-US" dirty="0">
                <a:latin typeface="Times New Roman" panose="02020603050405020304" pitchFamily="18" charset="0"/>
                <a:cs typeface="Times New Roman" panose="02020603050405020304" pitchFamily="18" charset="0"/>
              </a:rPr>
              <a:t>Guests displaying large amounts of money (money packaged in bundles, small bundles wrapped with rubber bands) and paying cash for their rooms and for services.</a:t>
            </a:r>
          </a:p>
          <a:p>
            <a:pPr eaLnBrk="1" hangingPunct="1">
              <a:buClr>
                <a:schemeClr val="tx1"/>
              </a:buClr>
              <a:buSzPct val="75000"/>
              <a:buFont typeface="Wingdings" panose="05000000000000000000" pitchFamily="2" charset="2"/>
              <a:buChar char="v"/>
            </a:pPr>
            <a:endParaRPr lang="en-US" altLang="en-US" dirty="0">
              <a:latin typeface="Times New Roman" panose="02020603050405020304" pitchFamily="18" charset="0"/>
              <a:cs typeface="Times New Roman" panose="02020603050405020304" pitchFamily="18" charset="0"/>
            </a:endParaRPr>
          </a:p>
          <a:p>
            <a:pPr>
              <a:buClr>
                <a:schemeClr val="tx1"/>
              </a:buClr>
              <a:buSzPct val="75000"/>
              <a:buFont typeface="Wingdings" panose="05000000000000000000" pitchFamily="2" charset="2"/>
              <a:buChar char="v"/>
            </a:pPr>
            <a:r>
              <a:rPr lang="en-US" altLang="en-US" dirty="0">
                <a:latin typeface="Times New Roman" panose="02020603050405020304" pitchFamily="18" charset="0"/>
                <a:cs typeface="Times New Roman" panose="02020603050405020304" pitchFamily="18" charset="0"/>
              </a:rPr>
              <a:t>Look out for needle caps in the room.  If you see them discarded, you should be extremely cautious when cleaning the room.  Needles are often hidden from view.</a:t>
            </a:r>
          </a:p>
          <a:p>
            <a:pPr eaLnBrk="1" hangingPunct="1">
              <a:buClr>
                <a:schemeClr val="tx1"/>
              </a:buClr>
              <a:buSzPct val="75000"/>
              <a:buFont typeface="Wingdings" panose="05000000000000000000" pitchFamily="2" charset="2"/>
              <a:buChar char="v"/>
            </a:pPr>
            <a:endParaRPr lang="en-US" altLang="en-US" dirty="0">
              <a:latin typeface="Times New Roman" panose="02020603050405020304" pitchFamily="18" charset="0"/>
              <a:cs typeface="Times New Roman" panose="02020603050405020304" pitchFamily="18" charset="0"/>
            </a:endParaRPr>
          </a:p>
        </p:txBody>
      </p:sp>
      <p:pic>
        <p:nvPicPr>
          <p:cNvPr id="12" name="Picture 6" descr="IMG_0197">
            <a:extLst>
              <a:ext uri="{FF2B5EF4-FFF2-40B4-BE49-F238E27FC236}">
                <a16:creationId xmlns:a16="http://schemas.microsoft.com/office/drawing/2014/main" id="{6B0FDF8E-A86F-4432-BE0F-104A7612B0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528460" y="1637270"/>
            <a:ext cx="2577870" cy="1933403"/>
          </a:xfrm>
          <a:prstGeom prst="rect">
            <a:avLst/>
          </a:prstGeom>
          <a:ln w="19050">
            <a:solidFill>
              <a:srgbClr val="000000"/>
            </a:solidFill>
            <a:miter lim="800000"/>
            <a:headEnd/>
            <a:tailEnd/>
          </a:ln>
        </p:spPr>
      </p:pic>
      <p:sp>
        <p:nvSpPr>
          <p:cNvPr id="13" name="Rectangle 12">
            <a:extLst>
              <a:ext uri="{FF2B5EF4-FFF2-40B4-BE49-F238E27FC236}">
                <a16:creationId xmlns:a16="http://schemas.microsoft.com/office/drawing/2014/main" id="{C5C21131-C9FD-41A3-A139-64F4D6FB52D7}"/>
              </a:ext>
            </a:extLst>
          </p:cNvPr>
          <p:cNvSpPr/>
          <p:nvPr/>
        </p:nvSpPr>
        <p:spPr>
          <a:xfrm>
            <a:off x="4745530" y="6223141"/>
            <a:ext cx="5385000" cy="375552"/>
          </a:xfrm>
          <a:prstGeom prst="rect">
            <a:avLst/>
          </a:prstGeom>
        </p:spPr>
        <p:txBody>
          <a:bodyPr wrap="none">
            <a:spAutoFit/>
          </a:bodyPr>
          <a:lstStyle/>
          <a:p>
            <a:pPr lvl="0">
              <a:lnSpc>
                <a:spcPct val="107000"/>
              </a:lnSpc>
              <a:spcAft>
                <a:spcPts val="800"/>
              </a:spcAft>
              <a:defRPr/>
            </a:pPr>
            <a:r>
              <a:rPr lang="en-US" i="1" spc="-10" dirty="0">
                <a:solidFill>
                  <a:prstClr val="black"/>
                </a:solidFill>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lang="en-US" sz="1400" dirty="0">
              <a:solidFill>
                <a:prstClr val="black"/>
              </a:solidFill>
              <a:ea typeface="Calibri" panose="020F0502020204030204" pitchFamily="34" charset="0"/>
              <a:cs typeface="Times New Roman" panose="02020603050405020304" pitchFamily="18" charset="0"/>
            </a:endParaRPr>
          </a:p>
        </p:txBody>
      </p:sp>
      <p:pic>
        <p:nvPicPr>
          <p:cNvPr id="14" name="Picture 2" descr="C:\Users\7432jtp\Pictures\needles\drugneedles-300x200.jpg">
            <a:extLst>
              <a:ext uri="{FF2B5EF4-FFF2-40B4-BE49-F238E27FC236}">
                <a16:creationId xmlns:a16="http://schemas.microsoft.com/office/drawing/2014/main" id="{D81F9FC2-C0A5-450D-9DC2-87EBFCE4C3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776" y="4104775"/>
            <a:ext cx="3423659" cy="193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49F9E0C-9375-487F-915C-0AE7EE26AC45}"/>
              </a:ext>
            </a:extLst>
          </p:cNvPr>
          <p:cNvSpPr txBox="1"/>
          <p:nvPr/>
        </p:nvSpPr>
        <p:spPr>
          <a:xfrm>
            <a:off x="6046552" y="889923"/>
            <a:ext cx="278295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Drug Indicators</a:t>
            </a:r>
          </a:p>
        </p:txBody>
      </p:sp>
      <p:sp>
        <p:nvSpPr>
          <p:cNvPr id="5" name="Rectangle 4">
            <a:extLst>
              <a:ext uri="{FF2B5EF4-FFF2-40B4-BE49-F238E27FC236}">
                <a16:creationId xmlns:a16="http://schemas.microsoft.com/office/drawing/2014/main" id="{FAB643AC-6AF4-49CB-8D24-ADE81DDD391D}"/>
              </a:ext>
            </a:extLst>
          </p:cNvPr>
          <p:cNvSpPr/>
          <p:nvPr/>
        </p:nvSpPr>
        <p:spPr>
          <a:xfrm>
            <a:off x="168202" y="1373888"/>
            <a:ext cx="2228724" cy="1633717"/>
          </a:xfrm>
          <a:prstGeom prst="rect">
            <a:avLst/>
          </a:prstGeom>
        </p:spPr>
        <p:txBody>
          <a:bodyPr wrap="square">
            <a:spAutoFit/>
          </a:bodyPr>
          <a:lstStyle/>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315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799733" y="77215"/>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3469003" y="661827"/>
            <a:ext cx="7756445" cy="3434466"/>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Drug Related Items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Drug related items include:</a:t>
            </a:r>
          </a:p>
          <a:p>
            <a:pPr lvl="2"/>
            <a:r>
              <a:rPr lang="en-US" dirty="0">
                <a:latin typeface="Times New Roman" panose="02020603050405020304" pitchFamily="18" charset="0"/>
                <a:cs typeface="Times New Roman" panose="02020603050405020304" pitchFamily="18" charset="0"/>
              </a:rPr>
              <a:t>- Needles</a:t>
            </a:r>
          </a:p>
          <a:p>
            <a:pPr lvl="2"/>
            <a:r>
              <a:rPr lang="en-US" dirty="0">
                <a:latin typeface="Times New Roman" panose="02020603050405020304" pitchFamily="18" charset="0"/>
                <a:cs typeface="Times New Roman" panose="02020603050405020304" pitchFamily="18" charset="0"/>
              </a:rPr>
              <a:t>- Glassware, pipes</a:t>
            </a:r>
          </a:p>
          <a:p>
            <a:pPr lvl="2"/>
            <a:r>
              <a:rPr lang="en-US" dirty="0">
                <a:latin typeface="Times New Roman" panose="02020603050405020304" pitchFamily="18" charset="0"/>
                <a:cs typeface="Times New Roman" panose="02020603050405020304" pitchFamily="18" charset="0"/>
              </a:rPr>
              <a:t>- Bags</a:t>
            </a:r>
          </a:p>
          <a:p>
            <a:pPr lvl="2"/>
            <a:r>
              <a:rPr lang="en-US" dirty="0">
                <a:latin typeface="Times New Roman" panose="02020603050405020304" pitchFamily="18" charset="0"/>
                <a:cs typeface="Times New Roman" panose="02020603050405020304" pitchFamily="18" charset="0"/>
              </a:rPr>
              <a:t>- Other debris</a:t>
            </a:r>
          </a:p>
          <a:p>
            <a:pPr lvl="1"/>
            <a:r>
              <a:rPr lang="en-US" dirty="0">
                <a:latin typeface="Times New Roman" panose="02020603050405020304" pitchFamily="18" charset="0"/>
                <a:cs typeface="Times New Roman" panose="02020603050405020304" pitchFamily="18" charset="0"/>
              </a:rPr>
              <a:t>If no suspect or other suspicious circumstances these should be reported to your supervisor and disposed of safely into an appropriate container </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187271" y="6392089"/>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0934562-705B-4649-8E80-A377D7C694B6}"/>
              </a:ext>
            </a:extLst>
          </p:cNvPr>
          <p:cNvSpPr/>
          <p:nvPr/>
        </p:nvSpPr>
        <p:spPr>
          <a:xfrm>
            <a:off x="93811" y="1373888"/>
            <a:ext cx="2148457" cy="163371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Multi-Housing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C950F5B-ABEB-4E3E-B07A-16F1FBF0CD94}"/>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7170" name="Picture 2" descr="What You Need to Know about a Possession of Drug Paraphernalia Charge -  Chicago Criminal Defense Lawyer | DUI Attorney | Traffic Defense">
            <a:extLst>
              <a:ext uri="{FF2B5EF4-FFF2-40B4-BE49-F238E27FC236}">
                <a16:creationId xmlns:a16="http://schemas.microsoft.com/office/drawing/2014/main" id="{AE6DA46E-A2FC-419E-93B0-F4714C3BF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689" y="3736858"/>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Guide to Recognizing Drug Paraphernalia and Their Use - Mission Harbor  Behavioral Health">
            <a:extLst>
              <a:ext uri="{FF2B5EF4-FFF2-40B4-BE49-F238E27FC236}">
                <a16:creationId xmlns:a16="http://schemas.microsoft.com/office/drawing/2014/main" id="{9D1735B1-468F-4673-8E8C-137B42C406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7441" y="3736859"/>
            <a:ext cx="3814763"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67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TextBox 1"/>
          <p:cNvSpPr txBox="1"/>
          <p:nvPr/>
        </p:nvSpPr>
        <p:spPr>
          <a:xfrm>
            <a:off x="2878886" y="20825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a:t>
            </a:r>
          </a:p>
        </p:txBody>
      </p:sp>
      <p:sp>
        <p:nvSpPr>
          <p:cNvPr id="4" name="TextBox 3">
            <a:extLst>
              <a:ext uri="{FF2B5EF4-FFF2-40B4-BE49-F238E27FC236}">
                <a16:creationId xmlns:a16="http://schemas.microsoft.com/office/drawing/2014/main" id="{25AF9345-2C92-4822-8F6B-353F4ADE5826}"/>
              </a:ext>
            </a:extLst>
          </p:cNvPr>
          <p:cNvSpPr txBox="1"/>
          <p:nvPr/>
        </p:nvSpPr>
        <p:spPr>
          <a:xfrm>
            <a:off x="3396343" y="1975757"/>
            <a:ext cx="722539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2">
            <a:extLst>
              <a:ext uri="{FF2B5EF4-FFF2-40B4-BE49-F238E27FC236}">
                <a16:creationId xmlns:a16="http://schemas.microsoft.com/office/drawing/2014/main" id="{C85D38D9-6FAB-46B5-8551-1CAFAA0F0758}"/>
              </a:ext>
            </a:extLst>
          </p:cNvPr>
          <p:cNvSpPr txBox="1">
            <a:spLocks noChangeArrowheads="1"/>
          </p:cNvSpPr>
          <p:nvPr/>
        </p:nvSpPr>
        <p:spPr>
          <a:xfrm>
            <a:off x="10367610" y="1540914"/>
            <a:ext cx="1729099" cy="2301681"/>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en-US" altLang="en-US" sz="2400" dirty="0">
                <a:latin typeface="Times New Roman" panose="02020603050405020304" pitchFamily="18" charset="0"/>
                <a:cs typeface="Times New Roman" panose="02020603050405020304" pitchFamily="18" charset="0"/>
              </a:rPr>
              <a:t>Smoke Detectors covered or disabled</a:t>
            </a:r>
          </a:p>
        </p:txBody>
      </p:sp>
      <p:pic>
        <p:nvPicPr>
          <p:cNvPr id="12" name="Picture 3" descr="IMG_0179">
            <a:extLst>
              <a:ext uri="{FF2B5EF4-FFF2-40B4-BE49-F238E27FC236}">
                <a16:creationId xmlns:a16="http://schemas.microsoft.com/office/drawing/2014/main" id="{C7FF9119-683A-4CCB-8FD6-BFA124F183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113027" y="1523002"/>
            <a:ext cx="3775075" cy="2382838"/>
          </a:xfrm>
          <a:prstGeom prst="rect">
            <a:avLst/>
          </a:prstGeom>
          <a:ln w="19050">
            <a:solidFill>
              <a:srgbClr val="000000"/>
            </a:solidFill>
            <a:miter lim="800000"/>
            <a:headEnd/>
            <a:tailEnd/>
          </a:ln>
        </p:spPr>
      </p:pic>
      <p:pic>
        <p:nvPicPr>
          <p:cNvPr id="13" name="Picture 4" descr="P1010029">
            <a:extLst>
              <a:ext uri="{FF2B5EF4-FFF2-40B4-BE49-F238E27FC236}">
                <a16:creationId xmlns:a16="http://schemas.microsoft.com/office/drawing/2014/main" id="{D6C1E394-0F35-43F9-87F2-06A1A75593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7252221" y="1500336"/>
            <a:ext cx="3177117" cy="2382838"/>
          </a:xfrm>
          <a:prstGeom prst="rect">
            <a:avLst/>
          </a:prstGeom>
          <a:ln w="19050">
            <a:solidFill>
              <a:srgbClr val="000000"/>
            </a:solidFill>
            <a:miter lim="800000"/>
            <a:headEnd/>
            <a:tailEnd/>
          </a:ln>
        </p:spPr>
      </p:pic>
      <p:sp>
        <p:nvSpPr>
          <p:cNvPr id="3" name="TextBox 2">
            <a:extLst>
              <a:ext uri="{FF2B5EF4-FFF2-40B4-BE49-F238E27FC236}">
                <a16:creationId xmlns:a16="http://schemas.microsoft.com/office/drawing/2014/main" id="{94ED8092-09D8-4AAC-A5BB-C8B81D044A60}"/>
              </a:ext>
            </a:extLst>
          </p:cNvPr>
          <p:cNvSpPr txBox="1"/>
          <p:nvPr/>
        </p:nvSpPr>
        <p:spPr>
          <a:xfrm>
            <a:off x="6233217" y="784124"/>
            <a:ext cx="246263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Drug Indicators</a:t>
            </a:r>
          </a:p>
        </p:txBody>
      </p:sp>
      <p:pic>
        <p:nvPicPr>
          <p:cNvPr id="14" name="Picture 3" descr="pic13">
            <a:extLst>
              <a:ext uri="{FF2B5EF4-FFF2-40B4-BE49-F238E27FC236}">
                <a16:creationId xmlns:a16="http://schemas.microsoft.com/office/drawing/2014/main" id="{605A3EFB-207C-4E31-8210-F46CB40240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3025" y="4433193"/>
            <a:ext cx="2136209" cy="216120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 descr="paraphernalia">
            <a:extLst>
              <a:ext uri="{FF2B5EF4-FFF2-40B4-BE49-F238E27FC236}">
                <a16:creationId xmlns:a16="http://schemas.microsoft.com/office/drawing/2014/main" id="{D4ED2258-0576-4747-92F2-0D991C838A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4950" y="4433193"/>
            <a:ext cx="1676903" cy="216120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 descr="csid_crackpara">
            <a:extLst>
              <a:ext uri="{FF2B5EF4-FFF2-40B4-BE49-F238E27FC236}">
                <a16:creationId xmlns:a16="http://schemas.microsoft.com/office/drawing/2014/main" id="{96D9DFF2-8E70-4164-9062-25FBA62A81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941197" y="4433193"/>
            <a:ext cx="1729099" cy="2161208"/>
          </a:xfrm>
          <a:prstGeom prst="rect">
            <a:avLst/>
          </a:prstGeom>
          <a:ln w="19050">
            <a:solidFill>
              <a:srgbClr val="000000"/>
            </a:solidFill>
            <a:miter lim="800000"/>
            <a:headEnd/>
            <a:tailEnd/>
          </a:ln>
        </p:spPr>
      </p:pic>
      <p:sp>
        <p:nvSpPr>
          <p:cNvPr id="5" name="TextBox 4">
            <a:extLst>
              <a:ext uri="{FF2B5EF4-FFF2-40B4-BE49-F238E27FC236}">
                <a16:creationId xmlns:a16="http://schemas.microsoft.com/office/drawing/2014/main" id="{87630BAB-B149-45DD-87E9-7596FD936E6D}"/>
              </a:ext>
            </a:extLst>
          </p:cNvPr>
          <p:cNvSpPr txBox="1"/>
          <p:nvPr/>
        </p:nvSpPr>
        <p:spPr>
          <a:xfrm>
            <a:off x="3009103" y="5304707"/>
            <a:ext cx="22629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Paraphernalia</a:t>
            </a:r>
          </a:p>
        </p:txBody>
      </p:sp>
      <p:sp>
        <p:nvSpPr>
          <p:cNvPr id="6" name="Rectangle 5">
            <a:extLst>
              <a:ext uri="{FF2B5EF4-FFF2-40B4-BE49-F238E27FC236}">
                <a16:creationId xmlns:a16="http://schemas.microsoft.com/office/drawing/2014/main" id="{B63AAB7E-A96A-426A-9149-0430A1616D28}"/>
              </a:ext>
            </a:extLst>
          </p:cNvPr>
          <p:cNvSpPr/>
          <p:nvPr/>
        </p:nvSpPr>
        <p:spPr>
          <a:xfrm>
            <a:off x="2829214" y="1367247"/>
            <a:ext cx="9171296" cy="26943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AD39A9-69AA-49C1-8A2D-3FA6D1BC177C}"/>
              </a:ext>
            </a:extLst>
          </p:cNvPr>
          <p:cNvSpPr/>
          <p:nvPr/>
        </p:nvSpPr>
        <p:spPr>
          <a:xfrm>
            <a:off x="2829214" y="4144265"/>
            <a:ext cx="9171296" cy="266115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F99BA43-D487-4728-A751-E32F60D85533}"/>
              </a:ext>
            </a:extLst>
          </p:cNvPr>
          <p:cNvSpPr/>
          <p:nvPr/>
        </p:nvSpPr>
        <p:spPr>
          <a:xfrm>
            <a:off x="137217" y="1361709"/>
            <a:ext cx="2234921" cy="1633717"/>
          </a:xfrm>
          <a:prstGeom prst="rect">
            <a:avLst/>
          </a:prstGeom>
        </p:spPr>
        <p:txBody>
          <a:bodyPr wrap="square">
            <a:spAutoFit/>
          </a:bodyPr>
          <a:lstStyle/>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293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TextBox 1"/>
          <p:cNvSpPr txBox="1"/>
          <p:nvPr/>
        </p:nvSpPr>
        <p:spPr>
          <a:xfrm>
            <a:off x="2740479" y="2135"/>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a:t>
            </a:r>
          </a:p>
        </p:txBody>
      </p:sp>
      <p:sp>
        <p:nvSpPr>
          <p:cNvPr id="10" name="Rectangle 4">
            <a:extLst>
              <a:ext uri="{FF2B5EF4-FFF2-40B4-BE49-F238E27FC236}">
                <a16:creationId xmlns:a16="http://schemas.microsoft.com/office/drawing/2014/main" id="{C4999FAF-EE7A-44A3-A394-093304D76249}"/>
              </a:ext>
            </a:extLst>
          </p:cNvPr>
          <p:cNvSpPr txBox="1">
            <a:spLocks noChangeArrowheads="1"/>
          </p:cNvSpPr>
          <p:nvPr/>
        </p:nvSpPr>
        <p:spPr>
          <a:xfrm>
            <a:off x="2740479" y="1460698"/>
            <a:ext cx="2731309" cy="1295400"/>
          </a:xfrm>
          <a:prstGeom prst="rect">
            <a:avLst/>
          </a:prstGeom>
        </p:spPr>
        <p:txBody>
          <a:bodyPr vert="horz" lIns="91440" tIns="45720" rIns="91440" bIns="45720" rtlCol="0" anchor="ctr">
            <a:normAutofit fontScale="82500" lnSpcReduction="10000"/>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defRPr/>
            </a:pPr>
            <a:r>
              <a:rPr lang="en-US" altLang="en-US" sz="3200" dirty="0">
                <a:latin typeface="Times New Roman" panose="02020603050405020304" pitchFamily="18" charset="0"/>
                <a:cs typeface="Times New Roman" panose="02020603050405020304" pitchFamily="18" charset="0"/>
              </a:rPr>
              <a:t>Chemicals Used To Make Methamphetamine</a:t>
            </a:r>
          </a:p>
        </p:txBody>
      </p:sp>
      <p:sp>
        <p:nvSpPr>
          <p:cNvPr id="13" name="Rectangle 5">
            <a:extLst>
              <a:ext uri="{FF2B5EF4-FFF2-40B4-BE49-F238E27FC236}">
                <a16:creationId xmlns:a16="http://schemas.microsoft.com/office/drawing/2014/main" id="{5B2A0565-94A5-46C2-BC4B-D19098EBBBAA}"/>
              </a:ext>
            </a:extLst>
          </p:cNvPr>
          <p:cNvSpPr txBox="1">
            <a:spLocks/>
          </p:cNvSpPr>
          <p:nvPr/>
        </p:nvSpPr>
        <p:spPr bwMode="auto">
          <a:xfrm>
            <a:off x="5554301" y="1330889"/>
            <a:ext cx="773250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3" anchor="t" anchorCtr="0" compatLnSpc="1">
            <a:prstTxWarp prst="textNoShape">
              <a:avLst/>
            </a:prstTxWarp>
          </a:bodyPr>
          <a:lstStyle>
            <a:lvl1pPr marL="228600" indent="-182563" algn="l"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anose="05000000000000000000"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anose="05000000000000000000"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anose="05000000000000000000"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Alcohol</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Ether</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Benzene</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Paint Thinner</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Freon</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Acetone</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Coleman Fuel</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Anhydrous ammonia</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Iodine Crystals</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Energy Boosters</a:t>
            </a:r>
          </a:p>
          <a:p>
            <a:pPr marL="46037" marR="0" lvl="0" indent="0" algn="l" defTabSz="914400" rtl="0" eaLnBrk="1" fontAlgn="base" latinLnBrk="0" hangingPunct="1">
              <a:lnSpc>
                <a:spcPct val="90000"/>
              </a:lnSpc>
              <a:spcBef>
                <a:spcPct val="20000"/>
              </a:spcBef>
              <a:spcAft>
                <a:spcPct val="0"/>
              </a:spcAft>
              <a:buClr>
                <a:srgbClr val="C6E7FC"/>
              </a:buClr>
              <a:buSz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Cold Packs</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Red Phosphorous</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Lye (Red Devil Lye)</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Drano</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Muriatic Acid</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Epsom Salt</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Lithium(Batteries)</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Sodium Metal</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Ephedrine</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Rock Salt</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Cold Tablets</a:t>
            </a:r>
          </a:p>
          <a:p>
            <a:pPr marL="46037" lvl="0" indent="0" eaLnBrk="1" hangingPunct="1">
              <a:lnSpc>
                <a:spcPct val="90000"/>
              </a:lnSpc>
              <a:buClr>
                <a:srgbClr val="C6E7FC"/>
              </a:buClr>
              <a:buNone/>
              <a:defRPr/>
            </a:pPr>
            <a:r>
              <a:rPr lang="en-US" altLang="en-US" sz="1200" dirty="0">
                <a:latin typeface="Times New Roman" panose="02020603050405020304" pitchFamily="18" charset="0"/>
                <a:cs typeface="Times New Roman" panose="02020603050405020304" pitchFamily="18" charset="0"/>
              </a:rPr>
              <a:t>Fertilizer</a:t>
            </a:r>
          </a:p>
          <a:p>
            <a:pPr marL="228600" marR="0" lvl="0" indent="-182563" algn="l" defTabSz="914400" rtl="0" eaLnBrk="1" fontAlgn="base" latinLnBrk="0" hangingPunct="1">
              <a:lnSpc>
                <a:spcPct val="90000"/>
              </a:lnSpc>
              <a:spcBef>
                <a:spcPct val="20000"/>
              </a:spcBef>
              <a:spcAft>
                <a:spcPct val="0"/>
              </a:spcAft>
              <a:buClr>
                <a:srgbClr val="C6E7FC"/>
              </a:buClr>
              <a:buSzTx/>
              <a:buFont typeface="Wingdings" panose="05000000000000000000" pitchFamily="2" charset="2"/>
              <a:buChar char="Ø"/>
              <a:tabLst/>
              <a:defRPr/>
            </a:pPr>
            <a:endParaRPr kumimoji="0" lang="en-US" altLang="en-US" sz="1200" b="0" i="0" u="none" strike="noStrike" kern="1200" cap="none" spc="0" normalizeH="0" baseline="0" noProof="0" dirty="0">
              <a:ln>
                <a:noFill/>
              </a:ln>
              <a:effectLst/>
              <a:uLnTx/>
              <a:uFillTx/>
              <a:latin typeface="Arial"/>
              <a:ea typeface="+mn-ea"/>
              <a:cs typeface="+mn-cs"/>
            </a:endParaRPr>
          </a:p>
          <a:p>
            <a:pPr marL="228600" marR="0" lvl="0" indent="-182563" algn="l" defTabSz="914400" rtl="0" eaLnBrk="1" fontAlgn="base" latinLnBrk="0" hangingPunct="1">
              <a:lnSpc>
                <a:spcPct val="90000"/>
              </a:lnSpc>
              <a:spcBef>
                <a:spcPct val="20000"/>
              </a:spcBef>
              <a:spcAft>
                <a:spcPct val="0"/>
              </a:spcAft>
              <a:buClr>
                <a:srgbClr val="C6E7FC"/>
              </a:buClr>
              <a:buSzTx/>
              <a:buFont typeface="Wingdings" panose="05000000000000000000" pitchFamily="2" charset="2"/>
              <a:buChar char="Ø"/>
              <a:tabLst/>
              <a:defRPr/>
            </a:pPr>
            <a:endParaRPr kumimoji="0" lang="en-US" altLang="en-US" sz="2000" b="0" i="0" u="none" strike="noStrike" kern="1200" cap="none" spc="0" normalizeH="0" baseline="0" noProof="0" dirty="0">
              <a:ln>
                <a:noFill/>
              </a:ln>
              <a:solidFill>
                <a:sysClr val="window" lastClr="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CD9CF2E9-11B9-4898-B786-21E88ECE33D6}"/>
              </a:ext>
            </a:extLst>
          </p:cNvPr>
          <p:cNvSpPr/>
          <p:nvPr/>
        </p:nvSpPr>
        <p:spPr>
          <a:xfrm>
            <a:off x="2740479" y="1166857"/>
            <a:ext cx="9358756" cy="51552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50EDA43-EDDF-41EA-A5E3-D3B25A256F5A}"/>
              </a:ext>
            </a:extLst>
          </p:cNvPr>
          <p:cNvSpPr txBox="1"/>
          <p:nvPr/>
        </p:nvSpPr>
        <p:spPr>
          <a:xfrm>
            <a:off x="5748250" y="548640"/>
            <a:ext cx="315575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Methamphetamine </a:t>
            </a:r>
          </a:p>
        </p:txBody>
      </p:sp>
      <p:sp>
        <p:nvSpPr>
          <p:cNvPr id="12" name="Rectangle 11">
            <a:extLst>
              <a:ext uri="{FF2B5EF4-FFF2-40B4-BE49-F238E27FC236}">
                <a16:creationId xmlns:a16="http://schemas.microsoft.com/office/drawing/2014/main" id="{90DDF530-601A-4E63-BAA4-A99EC9705B76}"/>
              </a:ext>
            </a:extLst>
          </p:cNvPr>
          <p:cNvSpPr/>
          <p:nvPr/>
        </p:nvSpPr>
        <p:spPr>
          <a:xfrm>
            <a:off x="2740479" y="1166857"/>
            <a:ext cx="2813822" cy="51552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19B644E-F139-4EF3-8CC0-3C0F206FF743}"/>
              </a:ext>
            </a:extLst>
          </p:cNvPr>
          <p:cNvSpPr/>
          <p:nvPr/>
        </p:nvSpPr>
        <p:spPr>
          <a:xfrm>
            <a:off x="2740479" y="3228975"/>
            <a:ext cx="9358756" cy="308038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2" descr="Related image">
            <a:extLst>
              <a:ext uri="{FF2B5EF4-FFF2-40B4-BE49-F238E27FC236}">
                <a16:creationId xmlns:a16="http://schemas.microsoft.com/office/drawing/2014/main" id="{BF3CBBBF-3E19-4707-B75B-31DB1C846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6811" y="3377335"/>
            <a:ext cx="1975115" cy="1493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ffeepot">
            <a:extLst>
              <a:ext uri="{FF2B5EF4-FFF2-40B4-BE49-F238E27FC236}">
                <a16:creationId xmlns:a16="http://schemas.microsoft.com/office/drawing/2014/main" id="{86E12C7D-D43F-40A8-ADE3-E78E508EB9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2934" y="4769167"/>
            <a:ext cx="2168653" cy="145450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F4A8E2B-0C87-48D0-B488-23429A0C5918}"/>
              </a:ext>
            </a:extLst>
          </p:cNvPr>
          <p:cNvSpPr/>
          <p:nvPr/>
        </p:nvSpPr>
        <p:spPr>
          <a:xfrm>
            <a:off x="5585457" y="4958661"/>
            <a:ext cx="2197825" cy="1169551"/>
          </a:xfrm>
          <a:prstGeom prst="rect">
            <a:avLst/>
          </a:prstGeom>
        </p:spPr>
        <p:txBody>
          <a:bodyPr wrap="square">
            <a:spAutoFit/>
          </a:bodyPr>
          <a:lstStyle/>
          <a:p>
            <a:r>
              <a:rPr lang="en-US" altLang="en-US" sz="1400" dirty="0">
                <a:latin typeface="Times New Roman" panose="02020603050405020304" pitchFamily="18" charset="0"/>
                <a:cs typeface="Times New Roman" panose="02020603050405020304" pitchFamily="18" charset="0"/>
              </a:rPr>
              <a:t>Look for excessive amounts of the chemicals used to manufacture meth or the packaging containers for the chemicals</a:t>
            </a:r>
            <a:endParaRPr lang="en-US" sz="14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E2BDDFD-A224-4FFB-8F49-43DA8D2D7EBB}"/>
              </a:ext>
            </a:extLst>
          </p:cNvPr>
          <p:cNvSpPr/>
          <p:nvPr/>
        </p:nvSpPr>
        <p:spPr>
          <a:xfrm>
            <a:off x="7642090" y="3394343"/>
            <a:ext cx="2124075" cy="954107"/>
          </a:xfrm>
          <a:prstGeom prst="rect">
            <a:avLst/>
          </a:prstGeom>
        </p:spPr>
        <p:txBody>
          <a:bodyPr wrap="square">
            <a:spAutoFit/>
          </a:bodyPr>
          <a:lstStyle/>
          <a:p>
            <a:pPr marL="46037" lvl="0" fontAlgn="base">
              <a:spcBef>
                <a:spcPct val="20000"/>
              </a:spcBef>
              <a:spcAft>
                <a:spcPct val="0"/>
              </a:spcAft>
              <a:buClr>
                <a:srgbClr val="C6E7FC"/>
              </a:buClr>
              <a:defRPr/>
            </a:pPr>
            <a:r>
              <a:rPr lang="en-US" altLang="en-US" sz="1400" dirty="0">
                <a:latin typeface="Times New Roman" panose="02020603050405020304" pitchFamily="18" charset="0"/>
                <a:cs typeface="Times New Roman" panose="02020603050405020304" pitchFamily="18" charset="0"/>
              </a:rPr>
              <a:t>Smell for an unusually strong chemical odor that is out of place for the location</a:t>
            </a:r>
          </a:p>
        </p:txBody>
      </p:sp>
      <p:pic>
        <p:nvPicPr>
          <p:cNvPr id="25" name="Picture 6" descr="Image result for meth ">
            <a:extLst>
              <a:ext uri="{FF2B5EF4-FFF2-40B4-BE49-F238E27FC236}">
                <a16:creationId xmlns:a16="http://schemas.microsoft.com/office/drawing/2014/main" id="{6142B2E8-B2EF-40B4-B502-2C1B81599E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8178" y="3326608"/>
            <a:ext cx="2072332" cy="145450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4661AB0-AB5D-44F4-A21B-D1C8B85D7DF4}"/>
              </a:ext>
            </a:extLst>
          </p:cNvPr>
          <p:cNvSpPr/>
          <p:nvPr/>
        </p:nvSpPr>
        <p:spPr>
          <a:xfrm>
            <a:off x="10030445" y="4911643"/>
            <a:ext cx="2009775" cy="1169551"/>
          </a:xfrm>
          <a:prstGeom prst="rect">
            <a:avLst/>
          </a:prstGeom>
        </p:spPr>
        <p:txBody>
          <a:bodyPr wrap="square">
            <a:spAutoFit/>
          </a:bodyPr>
          <a:lstStyle/>
          <a:p>
            <a:r>
              <a:rPr lang="en-US" altLang="en-US" sz="1400" dirty="0">
                <a:latin typeface="Times New Roman" panose="02020603050405020304" pitchFamily="18" charset="0"/>
                <a:cs typeface="Times New Roman" panose="02020603050405020304" pitchFamily="18" charset="0"/>
              </a:rPr>
              <a:t>Meth is usually off white; common colors are white, red, brown, yellow, green, pink, and blue</a:t>
            </a:r>
            <a:endParaRPr lang="en-US" sz="1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51D8645-F97E-43F7-93BE-AA37B9C7F6D5}"/>
              </a:ext>
            </a:extLst>
          </p:cNvPr>
          <p:cNvSpPr txBox="1"/>
          <p:nvPr/>
        </p:nvSpPr>
        <p:spPr>
          <a:xfrm>
            <a:off x="2763775" y="4053860"/>
            <a:ext cx="2813822" cy="1292662"/>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Indicators for Methamphetamine Production</a:t>
            </a:r>
          </a:p>
        </p:txBody>
      </p:sp>
      <p:sp>
        <p:nvSpPr>
          <p:cNvPr id="27" name="Rectangle 26">
            <a:extLst>
              <a:ext uri="{FF2B5EF4-FFF2-40B4-BE49-F238E27FC236}">
                <a16:creationId xmlns:a16="http://schemas.microsoft.com/office/drawing/2014/main" id="{5EEC2228-90FC-4960-AEA3-A43750E1A05D}"/>
              </a:ext>
            </a:extLst>
          </p:cNvPr>
          <p:cNvSpPr/>
          <p:nvPr/>
        </p:nvSpPr>
        <p:spPr>
          <a:xfrm>
            <a:off x="143086" y="1417355"/>
            <a:ext cx="2278955" cy="1633717"/>
          </a:xfrm>
          <a:prstGeom prst="rect">
            <a:avLst/>
          </a:prstGeom>
        </p:spPr>
        <p:txBody>
          <a:bodyPr wrap="square">
            <a:spAutoFit/>
          </a:bodyPr>
          <a:lstStyle/>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7DB3DB39-B9A9-40DE-A5BA-6573805DC4A5}"/>
              </a:ext>
            </a:extLst>
          </p:cNvPr>
          <p:cNvSpPr/>
          <p:nvPr/>
        </p:nvSpPr>
        <p:spPr>
          <a:xfrm>
            <a:off x="4727357" y="6406993"/>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1246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TextBox 1"/>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a:t>
            </a:r>
          </a:p>
        </p:txBody>
      </p:sp>
      <p:sp>
        <p:nvSpPr>
          <p:cNvPr id="4" name="Rectangle 3">
            <a:extLst>
              <a:ext uri="{FF2B5EF4-FFF2-40B4-BE49-F238E27FC236}">
                <a16:creationId xmlns:a16="http://schemas.microsoft.com/office/drawing/2014/main" id="{DC56D9C9-CA80-4C88-B60C-EEBE0CF5AD4F}"/>
              </a:ext>
            </a:extLst>
          </p:cNvPr>
          <p:cNvSpPr/>
          <p:nvPr/>
        </p:nvSpPr>
        <p:spPr>
          <a:xfrm>
            <a:off x="168322" y="1373888"/>
            <a:ext cx="2144784" cy="1633717"/>
          </a:xfrm>
          <a:prstGeom prst="rect">
            <a:avLst/>
          </a:prstGeom>
        </p:spPr>
        <p:txBody>
          <a:bodyPr wrap="square">
            <a:spAutoFit/>
          </a:bodyPr>
          <a:lstStyle/>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pic>
        <p:nvPicPr>
          <p:cNvPr id="7" name="Picture 6" descr="Image result for heroin">
            <a:extLst>
              <a:ext uri="{FF2B5EF4-FFF2-40B4-BE49-F238E27FC236}">
                <a16:creationId xmlns:a16="http://schemas.microsoft.com/office/drawing/2014/main" id="{4CBB9963-AA3A-4701-BBB8-E1700F024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6445" y="1182245"/>
            <a:ext cx="2945501" cy="23244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heroin paraphernalia">
            <a:extLst>
              <a:ext uri="{FF2B5EF4-FFF2-40B4-BE49-F238E27FC236}">
                <a16:creationId xmlns:a16="http://schemas.microsoft.com/office/drawing/2014/main" id="{3E6842FE-D69A-423F-AF98-D4278481A2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6051" y="3736656"/>
            <a:ext cx="3152411" cy="260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3526E3C-29BD-4195-AD5A-B84FA1F1545C}"/>
              </a:ext>
            </a:extLst>
          </p:cNvPr>
          <p:cNvPicPr>
            <a:picLocks noChangeAspect="1"/>
          </p:cNvPicPr>
          <p:nvPr/>
        </p:nvPicPr>
        <p:blipFill>
          <a:blip r:embed="rId8"/>
          <a:stretch>
            <a:fillRect/>
          </a:stretch>
        </p:blipFill>
        <p:spPr>
          <a:xfrm>
            <a:off x="2726444" y="3739748"/>
            <a:ext cx="2897641" cy="2621522"/>
          </a:xfrm>
          <a:prstGeom prst="rect">
            <a:avLst/>
          </a:prstGeom>
        </p:spPr>
      </p:pic>
      <p:pic>
        <p:nvPicPr>
          <p:cNvPr id="13" name="Picture 12">
            <a:extLst>
              <a:ext uri="{FF2B5EF4-FFF2-40B4-BE49-F238E27FC236}">
                <a16:creationId xmlns:a16="http://schemas.microsoft.com/office/drawing/2014/main" id="{B62A61B0-14A3-4A44-AFF0-4D328461C64B}"/>
              </a:ext>
            </a:extLst>
          </p:cNvPr>
          <p:cNvPicPr>
            <a:picLocks noChangeAspect="1"/>
          </p:cNvPicPr>
          <p:nvPr/>
        </p:nvPicPr>
        <p:blipFill>
          <a:blip r:embed="rId9"/>
          <a:stretch>
            <a:fillRect/>
          </a:stretch>
        </p:blipFill>
        <p:spPr>
          <a:xfrm>
            <a:off x="8786052" y="1182246"/>
            <a:ext cx="3237626" cy="2324448"/>
          </a:xfrm>
          <a:prstGeom prst="rect">
            <a:avLst/>
          </a:prstGeom>
        </p:spPr>
      </p:pic>
      <p:pic>
        <p:nvPicPr>
          <p:cNvPr id="14" name="Picture 13">
            <a:extLst>
              <a:ext uri="{FF2B5EF4-FFF2-40B4-BE49-F238E27FC236}">
                <a16:creationId xmlns:a16="http://schemas.microsoft.com/office/drawing/2014/main" id="{DFBB7589-A3D1-45C9-8A5F-F5457B69ADE5}"/>
              </a:ext>
            </a:extLst>
          </p:cNvPr>
          <p:cNvPicPr>
            <a:picLocks noChangeAspect="1"/>
          </p:cNvPicPr>
          <p:nvPr/>
        </p:nvPicPr>
        <p:blipFill>
          <a:blip r:embed="rId10"/>
          <a:stretch>
            <a:fillRect/>
          </a:stretch>
        </p:blipFill>
        <p:spPr>
          <a:xfrm>
            <a:off x="5797883" y="3736656"/>
            <a:ext cx="2814370" cy="2629487"/>
          </a:xfrm>
          <a:prstGeom prst="rect">
            <a:avLst/>
          </a:prstGeom>
        </p:spPr>
      </p:pic>
      <p:sp>
        <p:nvSpPr>
          <p:cNvPr id="3" name="TextBox 2">
            <a:extLst>
              <a:ext uri="{FF2B5EF4-FFF2-40B4-BE49-F238E27FC236}">
                <a16:creationId xmlns:a16="http://schemas.microsoft.com/office/drawing/2014/main" id="{E2220521-5C36-4AD4-8CBB-C8DEAAB08BC6}"/>
              </a:ext>
            </a:extLst>
          </p:cNvPr>
          <p:cNvSpPr txBox="1"/>
          <p:nvPr/>
        </p:nvSpPr>
        <p:spPr>
          <a:xfrm>
            <a:off x="5957888" y="1319420"/>
            <a:ext cx="2654365"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Heroin Paraphernalia</a:t>
            </a:r>
          </a:p>
        </p:txBody>
      </p:sp>
      <p:sp>
        <p:nvSpPr>
          <p:cNvPr id="16" name="Rectangle 15">
            <a:extLst>
              <a:ext uri="{FF2B5EF4-FFF2-40B4-BE49-F238E27FC236}">
                <a16:creationId xmlns:a16="http://schemas.microsoft.com/office/drawing/2014/main" id="{5497962B-487F-48A1-AF35-4DC4A57F20B4}"/>
              </a:ext>
            </a:extLst>
          </p:cNvPr>
          <p:cNvSpPr/>
          <p:nvPr/>
        </p:nvSpPr>
        <p:spPr>
          <a:xfrm>
            <a:off x="4745530" y="6456561"/>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899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502027" y="851386"/>
            <a:ext cx="7688218" cy="331251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Evidence Handling</a:t>
            </a:r>
          </a:p>
          <a:p>
            <a:r>
              <a:rPr lang="en-US" dirty="0">
                <a:latin typeface="Times New Roman" panose="02020603050405020304" pitchFamily="18" charset="0"/>
                <a:cs typeface="Times New Roman" panose="02020603050405020304" pitchFamily="18" charset="0"/>
              </a:rPr>
              <a:t>Anything suspicious – leave the scene, do not touch anything and secure the location for law enforcement.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Inform your supervisor and call 911.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Suspicious circumstance may include but are not limited to:</a:t>
            </a:r>
          </a:p>
          <a:p>
            <a:pPr lvl="1"/>
            <a:r>
              <a:rPr lang="en-US" dirty="0">
                <a:latin typeface="Times New Roman" panose="02020603050405020304" pitchFamily="18" charset="0"/>
                <a:cs typeface="Times New Roman" panose="02020603050405020304" pitchFamily="18" charset="0"/>
              </a:rPr>
              <a:t>- Blood, hazardous materials, firearms or other weapon, signs of struggle or assault, theft or criminal trespass.</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B44733E-F85E-48AA-B5BF-52B60AD542C2}"/>
              </a:ext>
            </a:extLst>
          </p:cNvPr>
          <p:cNvSpPr/>
          <p:nvPr/>
        </p:nvSpPr>
        <p:spPr>
          <a:xfrm>
            <a:off x="93811" y="1373888"/>
            <a:ext cx="2148457" cy="163371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Multi-Housing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6146" name="Picture 2" descr="Police Line, Crime Scene Tape Stock Footage Video (100% Royalty-free)  1019128606 | Shutterstock">
            <a:extLst>
              <a:ext uri="{FF2B5EF4-FFF2-40B4-BE49-F238E27FC236}">
                <a16:creationId xmlns:a16="http://schemas.microsoft.com/office/drawing/2014/main" id="{480497DA-7D76-424F-8911-BA2B91A38F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186" y="3944152"/>
            <a:ext cx="4437951" cy="250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92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6265333" y="970604"/>
            <a:ext cx="4996345" cy="4441665"/>
          </a:xfrm>
          <a:prstGeom prst="rect">
            <a:avLst/>
          </a:prstGeom>
        </p:spPr>
        <p:txBody>
          <a:bodyPr wrap="square">
            <a:spAutoFit/>
          </a:bodyPr>
          <a:lstStyle/>
          <a:p>
            <a:pPr lvl="0" algn="ct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Thank you for taking the time to complete the International Crime Free Association, Crime Free Multi Housing Maintenance training course. </a:t>
            </a:r>
          </a:p>
          <a:p>
            <a:pPr lvl="0" algn="ct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If you have any questions or concerns, contact the Community Partnership Unit at:</a:t>
            </a:r>
          </a:p>
          <a:p>
            <a:pPr lvl="0" algn="ct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(303) 339-8150</a:t>
            </a:r>
          </a:p>
          <a:p>
            <a:pPr lvl="0" algn="ct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Or email:</a:t>
            </a:r>
          </a:p>
          <a:p>
            <a:pPr lvl="0" algn="ct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5"/>
              </a:rPr>
              <a:t>CPU@cityoflonetree.com</a:t>
            </a:r>
            <a:endPar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4" name="Rectangle 13"/>
          <p:cNvSpPr/>
          <p:nvPr/>
        </p:nvSpPr>
        <p:spPr>
          <a:xfrm>
            <a:off x="93811" y="1373888"/>
            <a:ext cx="2148457" cy="2065630"/>
          </a:xfrm>
          <a:prstGeom prst="rect">
            <a:avLst/>
          </a:prstGeom>
        </p:spPr>
        <p:txBody>
          <a:bodyPr wrap="square">
            <a:spAutoFit/>
          </a:bodyPr>
          <a:lstStyle/>
          <a:p>
            <a:pPr lvl="0">
              <a:lnSpc>
                <a:spcPct val="107000"/>
              </a:lnSpc>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pic>
        <p:nvPicPr>
          <p:cNvPr id="13" name="Picture 12"/>
          <p:cNvPicPr/>
          <p:nvPr/>
        </p:nvPicPr>
        <p:blipFill rotWithShape="1">
          <a:blip r:embed="rId6" cstate="print">
            <a:extLst>
              <a:ext uri="{28A0092B-C50C-407E-A947-70E740481C1C}">
                <a14:useLocalDpi xmlns:a14="http://schemas.microsoft.com/office/drawing/2010/main" val="0"/>
              </a:ext>
            </a:extLst>
          </a:blip>
          <a:srcRect l="16188" t="12826" r="15376" b="12198"/>
          <a:stretch/>
        </p:blipFill>
        <p:spPr bwMode="auto">
          <a:xfrm>
            <a:off x="2926386" y="935465"/>
            <a:ext cx="2927929" cy="3756025"/>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D00593DE-E1A4-4646-BA69-CD5A943F05C9}"/>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1830077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5734517" y="1373888"/>
            <a:ext cx="3407025" cy="78470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Disclaimer:  </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187271" y="6221692"/>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5" name="Rectangle 3"/>
          <p:cNvSpPr>
            <a:spLocks noGrp="1" noChangeArrowheads="1"/>
          </p:cNvSpPr>
          <p:nvPr>
            <p:ph type="subTitle" idx="1"/>
          </p:nvPr>
        </p:nvSpPr>
        <p:spPr>
          <a:xfrm>
            <a:off x="3666130" y="2467357"/>
            <a:ext cx="7543800" cy="1752600"/>
          </a:xfrm>
        </p:spPr>
        <p:txBody>
          <a:bodyPr>
            <a:normAutofit fontScale="62500" lnSpcReduction="20000"/>
          </a:bodyPr>
          <a:lstStyle/>
          <a:p>
            <a:r>
              <a:rPr lang="en-US" altLang="en-US" dirty="0">
                <a:solidFill>
                  <a:srgbClr val="FF0000"/>
                </a:solidFill>
                <a:latin typeface="Times New Roman" panose="02020603050405020304" pitchFamily="18" charset="0"/>
                <a:cs typeface="Times New Roman" panose="02020603050405020304" pitchFamily="18" charset="0"/>
              </a:rPr>
              <a:t>While we will address legal information in general, the Law deals with “specific facts” presented in each situation. The information presented here should not be relied upon as a substitute for legal advice. Always consult with an attorney.</a:t>
            </a:r>
          </a:p>
        </p:txBody>
      </p:sp>
      <p:sp>
        <p:nvSpPr>
          <p:cNvPr id="12" name="Rectangle 11">
            <a:extLst>
              <a:ext uri="{FF2B5EF4-FFF2-40B4-BE49-F238E27FC236}">
                <a16:creationId xmlns:a16="http://schemas.microsoft.com/office/drawing/2014/main" id="{78A88EB7-5703-4297-93FB-63193FC4EC11}"/>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Multi-Housing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4F66C48-1EC7-48DF-8AAC-C57278D6F254}"/>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575142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7" name="TextBox 6"/>
          <p:cNvSpPr txBox="1"/>
          <p:nvPr/>
        </p:nvSpPr>
        <p:spPr>
          <a:xfrm>
            <a:off x="2795738" y="0"/>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4" name="Rectangle 3"/>
          <p:cNvSpPr/>
          <p:nvPr/>
        </p:nvSpPr>
        <p:spPr>
          <a:xfrm>
            <a:off x="5258512" y="6148479"/>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0" name="Picture 9"/>
          <p:cNvPicPr/>
          <p:nvPr/>
        </p:nvPicPr>
        <p:blipFill rotWithShape="1">
          <a:blip r:embed="rId5" cstate="print">
            <a:extLst>
              <a:ext uri="{28A0092B-C50C-407E-A947-70E740481C1C}">
                <a14:useLocalDpi xmlns:a14="http://schemas.microsoft.com/office/drawing/2010/main" val="0"/>
              </a:ext>
            </a:extLst>
          </a:blip>
          <a:srcRect l="16188" t="12826" r="15376" b="12198"/>
          <a:stretch/>
        </p:blipFill>
        <p:spPr bwMode="auto">
          <a:xfrm>
            <a:off x="2872336" y="1254435"/>
            <a:ext cx="2265737" cy="3711524"/>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5A620635-E832-4BA1-BDAB-370109DD680F}"/>
              </a:ext>
            </a:extLst>
          </p:cNvPr>
          <p:cNvSpPr/>
          <p:nvPr/>
        </p:nvSpPr>
        <p:spPr>
          <a:xfrm>
            <a:off x="5258512" y="1254435"/>
            <a:ext cx="6096000" cy="403302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Introduction-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purpose of the Crime Free Multi-Housing Program is to assist property managers in establishing certain protocols and guidelines to reduce criminal activity within their properties.  This will not only benefit the properties in reducing criminal activity within their communities, it will also benefit the police department by decreasing calls for service and making the community a safer place to live.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partnership between Multi-Housing properties and law enforcement agencies allows your respective properties to house those tenants that are legitimate, while deterring others with criminal intent.  Less crime on your properties may also mean less liability, less maintenance costs due to repairs, less stress for management and more profit.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8AB4743-C007-442F-B491-5DFB907C988A}"/>
              </a:ext>
            </a:extLst>
          </p:cNvPr>
          <p:cNvSpPr/>
          <p:nvPr/>
        </p:nvSpPr>
        <p:spPr>
          <a:xfrm>
            <a:off x="93811" y="1373888"/>
            <a:ext cx="2148457" cy="163371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Multi-Housing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6875250-243F-42D4-B492-1F0AE6386EFF}"/>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7586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pic>
        <p:nvPicPr>
          <p:cNvPr id="205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90" y="1744379"/>
            <a:ext cx="2182148" cy="2127677"/>
          </a:xfrm>
          <a:prstGeom prst="rect">
            <a:avLst/>
          </a:prstGeom>
          <a:noFill/>
          <a:effectLst>
            <a:outerShdw blurRad="863600" dist="736600" dir="5400000" algn="ctr" rotWithShape="0">
              <a:srgbClr val="000000"/>
            </a:outerShdw>
            <a:softEdge rad="3683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  </a:t>
            </a:r>
          </a:p>
        </p:txBody>
      </p:sp>
      <p:sp>
        <p:nvSpPr>
          <p:cNvPr id="4" name="TextBox 3"/>
          <p:cNvSpPr txBox="1"/>
          <p:nvPr/>
        </p:nvSpPr>
        <p:spPr>
          <a:xfrm>
            <a:off x="3331295" y="1097280"/>
            <a:ext cx="859809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Crime Free Multi-Housing Program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began in Mesa, Arizona in July 1992. It has spread across the United States, Canada, and overseas to countries in a very short time. The programs are designed to be community-driven.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results- In communities where Crime Free programs have been put in place. There has been a reduction of crime between 30%-90%.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Crime Free Programs are proven crime prevention Best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7608318-C187-4689-A1DA-B92D6B41B12C}"/>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3725957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239352" y="4696442"/>
            <a:ext cx="7688218" cy="155523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CRIME FREE MULTI-HOUSING PROGRAM </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Part 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Crime Prevention through Environmental Design (CPTED)</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390962" y="6240392"/>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3" name="Picture 12"/>
          <p:cNvPicPr/>
          <p:nvPr/>
        </p:nvPicPr>
        <p:blipFill rotWithShape="1">
          <a:blip r:embed="rId5" cstate="print">
            <a:extLst>
              <a:ext uri="{28A0092B-C50C-407E-A947-70E740481C1C}">
                <a14:useLocalDpi xmlns:a14="http://schemas.microsoft.com/office/drawing/2010/main" val="0"/>
              </a:ext>
            </a:extLst>
          </a:blip>
          <a:srcRect l="16188" t="12826" r="15376" b="12198"/>
          <a:stretch/>
        </p:blipFill>
        <p:spPr bwMode="auto">
          <a:xfrm>
            <a:off x="5619497" y="851386"/>
            <a:ext cx="2927929" cy="3756025"/>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DA758E7A-EFEC-4BF1-B460-33E387A143E1}"/>
              </a:ext>
            </a:extLst>
          </p:cNvPr>
          <p:cNvSpPr/>
          <p:nvPr/>
        </p:nvSpPr>
        <p:spPr>
          <a:xfrm>
            <a:off x="93811" y="1373888"/>
            <a:ext cx="2148457" cy="1569084"/>
          </a:xfrm>
          <a:prstGeom prst="rect">
            <a:avLst/>
          </a:prstGeom>
        </p:spPr>
        <p:txBody>
          <a:bodyPr wrap="square">
            <a:spAutoFit/>
          </a:bodyPr>
          <a:lstStyle/>
          <a:p>
            <a:pPr marL="0" marR="0" lvl="0" indent="0" algn="l" defTabSz="914400" rtl="0" eaLnBrk="1" fontAlgn="auto" latinLnBrk="0" hangingPunct="1">
              <a:spcBef>
                <a:spcPts val="80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Multi-Housing Program</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10610DD-FAB9-4436-8C16-20C56832E0DA}"/>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1179184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6940472" y="2032743"/>
            <a:ext cx="4889643" cy="374166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By altering the physical environment, citizens will be more capable of understanding the direct relationship of the environment to human behavior and crime.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CPTED is not the total answer to community problems, but it does provide the community with the means to eliminate or reduce criminal activity.</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6337293" y="1439798"/>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goal of CPTED</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3074" name="Picture 2" descr="CPTED Strategies Strengthen Security Solutions – Sierra Group">
            <a:extLst>
              <a:ext uri="{FF2B5EF4-FFF2-40B4-BE49-F238E27FC236}">
                <a16:creationId xmlns:a16="http://schemas.microsoft.com/office/drawing/2014/main" id="{94C0477D-D244-453E-BD33-83A5A59B5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243" y="2314947"/>
            <a:ext cx="3713508" cy="222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579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5542866" y="765481"/>
            <a:ext cx="3753382" cy="39940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Basic Principals of CPTED</a:t>
            </a:r>
          </a:p>
        </p:txBody>
      </p:sp>
      <p:sp>
        <p:nvSpPr>
          <p:cNvPr id="10" name="TextBox 9"/>
          <p:cNvSpPr txBox="1"/>
          <p:nvPr/>
        </p:nvSpPr>
        <p:spPr>
          <a:xfrm>
            <a:off x="2833910" y="-144306"/>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49217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163371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Multi-Housing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B819B250-BCF4-4374-BB89-C8D33C815BFB}"/>
              </a:ext>
            </a:extLst>
          </p:cNvPr>
          <p:cNvSpPr txBox="1"/>
          <p:nvPr/>
        </p:nvSpPr>
        <p:spPr>
          <a:xfrm>
            <a:off x="4461474" y="1365037"/>
            <a:ext cx="202174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Territoriality</a:t>
            </a:r>
          </a:p>
        </p:txBody>
      </p:sp>
      <p:sp>
        <p:nvSpPr>
          <p:cNvPr id="5" name="TextBox 4">
            <a:extLst>
              <a:ext uri="{FF2B5EF4-FFF2-40B4-BE49-F238E27FC236}">
                <a16:creationId xmlns:a16="http://schemas.microsoft.com/office/drawing/2014/main" id="{85C9F281-7B0B-4E21-B621-1424C6A0D987}"/>
              </a:ext>
            </a:extLst>
          </p:cNvPr>
          <p:cNvSpPr txBox="1"/>
          <p:nvPr/>
        </p:nvSpPr>
        <p:spPr>
          <a:xfrm>
            <a:off x="4331049" y="3893089"/>
            <a:ext cx="175329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Access Control</a:t>
            </a:r>
          </a:p>
        </p:txBody>
      </p:sp>
      <p:sp>
        <p:nvSpPr>
          <p:cNvPr id="6" name="TextBox 5">
            <a:extLst>
              <a:ext uri="{FF2B5EF4-FFF2-40B4-BE49-F238E27FC236}">
                <a16:creationId xmlns:a16="http://schemas.microsoft.com/office/drawing/2014/main" id="{B18297C1-BCF4-45CB-B102-BEC28D5C5EF3}"/>
              </a:ext>
            </a:extLst>
          </p:cNvPr>
          <p:cNvSpPr txBox="1"/>
          <p:nvPr/>
        </p:nvSpPr>
        <p:spPr>
          <a:xfrm>
            <a:off x="8591152" y="1365037"/>
            <a:ext cx="223066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Natural Surveillance</a:t>
            </a:r>
          </a:p>
        </p:txBody>
      </p:sp>
      <p:sp>
        <p:nvSpPr>
          <p:cNvPr id="15" name="TextBox 14">
            <a:extLst>
              <a:ext uri="{FF2B5EF4-FFF2-40B4-BE49-F238E27FC236}">
                <a16:creationId xmlns:a16="http://schemas.microsoft.com/office/drawing/2014/main" id="{B808275B-E386-442D-BF7F-1A1570C4F8C2}"/>
              </a:ext>
            </a:extLst>
          </p:cNvPr>
          <p:cNvSpPr txBox="1"/>
          <p:nvPr/>
        </p:nvSpPr>
        <p:spPr>
          <a:xfrm>
            <a:off x="8935839" y="3875260"/>
            <a:ext cx="147875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Maintenance</a:t>
            </a:r>
          </a:p>
        </p:txBody>
      </p:sp>
      <p:pic>
        <p:nvPicPr>
          <p:cNvPr id="16" name="Picture 15">
            <a:extLst>
              <a:ext uri="{FF2B5EF4-FFF2-40B4-BE49-F238E27FC236}">
                <a16:creationId xmlns:a16="http://schemas.microsoft.com/office/drawing/2014/main" id="{4DB8C177-459F-42FC-990C-B641956A8871}"/>
              </a:ext>
            </a:extLst>
          </p:cNvPr>
          <p:cNvPicPr>
            <a:picLocks noChangeAspect="1"/>
          </p:cNvPicPr>
          <p:nvPr/>
        </p:nvPicPr>
        <p:blipFill>
          <a:blip r:embed="rId5"/>
          <a:stretch>
            <a:fillRect/>
          </a:stretch>
        </p:blipFill>
        <p:spPr>
          <a:xfrm>
            <a:off x="8664341" y="1820132"/>
            <a:ext cx="2021748" cy="1706606"/>
          </a:xfrm>
          <a:prstGeom prst="rect">
            <a:avLst/>
          </a:prstGeom>
        </p:spPr>
      </p:pic>
      <p:pic>
        <p:nvPicPr>
          <p:cNvPr id="17" name="Picture 16">
            <a:extLst>
              <a:ext uri="{FF2B5EF4-FFF2-40B4-BE49-F238E27FC236}">
                <a16:creationId xmlns:a16="http://schemas.microsoft.com/office/drawing/2014/main" id="{8ABB36F9-6967-47BB-BFCC-B81FB6164BA2}"/>
              </a:ext>
            </a:extLst>
          </p:cNvPr>
          <p:cNvPicPr>
            <a:picLocks noChangeAspect="1"/>
          </p:cNvPicPr>
          <p:nvPr/>
        </p:nvPicPr>
        <p:blipFill>
          <a:blip r:embed="rId6"/>
          <a:stretch>
            <a:fillRect/>
          </a:stretch>
        </p:blipFill>
        <p:spPr>
          <a:xfrm>
            <a:off x="4543540" y="1835069"/>
            <a:ext cx="1215665" cy="1706606"/>
          </a:xfrm>
          <a:prstGeom prst="rect">
            <a:avLst/>
          </a:prstGeom>
        </p:spPr>
      </p:pic>
      <p:pic>
        <p:nvPicPr>
          <p:cNvPr id="18" name="Picture 17">
            <a:extLst>
              <a:ext uri="{FF2B5EF4-FFF2-40B4-BE49-F238E27FC236}">
                <a16:creationId xmlns:a16="http://schemas.microsoft.com/office/drawing/2014/main" id="{F21102E7-FE1C-4C15-BF2B-7FB09B9AD4B5}"/>
              </a:ext>
            </a:extLst>
          </p:cNvPr>
          <p:cNvPicPr>
            <a:picLocks noChangeAspect="1"/>
          </p:cNvPicPr>
          <p:nvPr/>
        </p:nvPicPr>
        <p:blipFill>
          <a:blip r:embed="rId7"/>
          <a:stretch>
            <a:fillRect/>
          </a:stretch>
        </p:blipFill>
        <p:spPr>
          <a:xfrm>
            <a:off x="3736076" y="4322491"/>
            <a:ext cx="2912139" cy="1941426"/>
          </a:xfrm>
          <a:prstGeom prst="rect">
            <a:avLst/>
          </a:prstGeom>
        </p:spPr>
      </p:pic>
      <p:pic>
        <p:nvPicPr>
          <p:cNvPr id="19" name="Picture 18">
            <a:extLst>
              <a:ext uri="{FF2B5EF4-FFF2-40B4-BE49-F238E27FC236}">
                <a16:creationId xmlns:a16="http://schemas.microsoft.com/office/drawing/2014/main" id="{35AD5994-83EA-4099-98F1-93A9DAF2C7A0}"/>
              </a:ext>
            </a:extLst>
          </p:cNvPr>
          <p:cNvPicPr>
            <a:picLocks noChangeAspect="1"/>
          </p:cNvPicPr>
          <p:nvPr/>
        </p:nvPicPr>
        <p:blipFill>
          <a:blip r:embed="rId8"/>
          <a:stretch>
            <a:fillRect/>
          </a:stretch>
        </p:blipFill>
        <p:spPr>
          <a:xfrm>
            <a:off x="8398690" y="4331491"/>
            <a:ext cx="2553050" cy="1946432"/>
          </a:xfrm>
          <a:prstGeom prst="rect">
            <a:avLst/>
          </a:prstGeom>
        </p:spPr>
      </p:pic>
      <p:cxnSp>
        <p:nvCxnSpPr>
          <p:cNvPr id="31" name="Straight Connector 30">
            <a:extLst>
              <a:ext uri="{FF2B5EF4-FFF2-40B4-BE49-F238E27FC236}">
                <a16:creationId xmlns:a16="http://schemas.microsoft.com/office/drawing/2014/main" id="{704903AF-C5F7-4D9C-8D35-DEEC02AD20E5}"/>
              </a:ext>
            </a:extLst>
          </p:cNvPr>
          <p:cNvCxnSpPr>
            <a:cxnSpLocks/>
          </p:cNvCxnSpPr>
          <p:nvPr/>
        </p:nvCxnSpPr>
        <p:spPr>
          <a:xfrm>
            <a:off x="7419557" y="1281327"/>
            <a:ext cx="0" cy="51779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1413077-13E7-4CBC-82A5-F57133218A63}"/>
              </a:ext>
            </a:extLst>
          </p:cNvPr>
          <p:cNvCxnSpPr/>
          <p:nvPr/>
        </p:nvCxnSpPr>
        <p:spPr>
          <a:xfrm>
            <a:off x="3019548" y="3803282"/>
            <a:ext cx="8808929" cy="39035"/>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077BB31D-430C-4687-A93C-119E7621B0F8}"/>
              </a:ext>
            </a:extLst>
          </p:cNvPr>
          <p:cNvSpPr/>
          <p:nvPr/>
        </p:nvSpPr>
        <p:spPr>
          <a:xfrm>
            <a:off x="3019548" y="1281327"/>
            <a:ext cx="8808929" cy="5177905"/>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326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094695" y="1209869"/>
            <a:ext cx="8196289" cy="3043847"/>
          </a:xfrm>
          <a:prstGeom prst="rect">
            <a:avLst/>
          </a:prstGeom>
        </p:spPr>
        <p:txBody>
          <a:bodyPr wrap="square">
            <a:spAutoFit/>
          </a:bodyPr>
          <a:lstStyle/>
          <a:p>
            <a:pPr algn="ctr"/>
            <a:r>
              <a:rPr lang="en-US" sz="3200" b="1" dirty="0">
                <a:latin typeface="Times New Roman" panose="02020603050405020304" pitchFamily="18" charset="0"/>
                <a:cs typeface="Times New Roman" panose="02020603050405020304" pitchFamily="18" charset="0"/>
              </a:rPr>
              <a:t>Territoriality</a:t>
            </a:r>
          </a:p>
          <a:p>
            <a:pP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1200" dirty="0">
              <a:latin typeface="Times New Roman" panose="02020603050405020304" pitchFamily="18" charset="0"/>
              <a:cs typeface="Times New Roman" panose="02020603050405020304" pitchFamily="18" charset="0"/>
            </a:endParaRPr>
          </a:p>
          <a:p>
            <a:pPr algn="ct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dirty="0">
                <a:latin typeface="Times New Roman" panose="02020603050405020304" pitchFamily="18" charset="0"/>
                <a:cs typeface="Times New Roman" panose="02020603050405020304" pitchFamily="18" charset="0"/>
              </a:rPr>
              <a:t>The use of physical attributes that express ownership such as fencing, pavement treatments, signage, and landscaping to define a space as public, semi-public, semi-private, or private. It can prevent unauthorized use of space by unintended users.</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1569084"/>
          </a:xfrm>
          <a:prstGeom prst="rect">
            <a:avLst/>
          </a:prstGeom>
        </p:spPr>
        <p:txBody>
          <a:bodyPr wrap="square">
            <a:spAutoFit/>
          </a:bodyPr>
          <a:lstStyle/>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Multi-Housing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16" name="Picture 15">
            <a:extLst>
              <a:ext uri="{FF2B5EF4-FFF2-40B4-BE49-F238E27FC236}">
                <a16:creationId xmlns:a16="http://schemas.microsoft.com/office/drawing/2014/main" id="{F900B5E4-C9F1-481C-8479-B913DFB473DF}"/>
              </a:ext>
            </a:extLst>
          </p:cNvPr>
          <p:cNvPicPr>
            <a:picLocks noChangeAspect="1"/>
          </p:cNvPicPr>
          <p:nvPr/>
        </p:nvPicPr>
        <p:blipFill>
          <a:blip r:embed="rId5"/>
          <a:stretch>
            <a:fillRect/>
          </a:stretch>
        </p:blipFill>
        <p:spPr>
          <a:xfrm>
            <a:off x="3481474" y="3403862"/>
            <a:ext cx="7063488" cy="2811512"/>
          </a:xfrm>
          <a:prstGeom prst="rect">
            <a:avLst/>
          </a:prstGeom>
        </p:spPr>
      </p:pic>
      <p:sp>
        <p:nvSpPr>
          <p:cNvPr id="4" name="TextBox 3">
            <a:extLst>
              <a:ext uri="{FF2B5EF4-FFF2-40B4-BE49-F238E27FC236}">
                <a16:creationId xmlns:a16="http://schemas.microsoft.com/office/drawing/2014/main" id="{20AB6258-9BF8-4FBC-AC04-6A0686DC80C5}"/>
              </a:ext>
            </a:extLst>
          </p:cNvPr>
          <p:cNvSpPr txBox="1"/>
          <p:nvPr/>
        </p:nvSpPr>
        <p:spPr>
          <a:xfrm>
            <a:off x="4396998" y="5755862"/>
            <a:ext cx="1582484" cy="369332"/>
          </a:xfrm>
          <a:prstGeom prst="rect">
            <a:avLst/>
          </a:prstGeom>
          <a:noFill/>
        </p:spPr>
        <p:txBody>
          <a:bodyPr wrap="none" rtlCol="0">
            <a:spAutoFit/>
          </a:bodyPr>
          <a:lstStyle/>
          <a:p>
            <a:r>
              <a:rPr lang="en-US" dirty="0">
                <a:latin typeface="Franklin Gothic Heavy" panose="020B0903020102020204" pitchFamily="34" charset="0"/>
              </a:rPr>
              <a:t>Public Space</a:t>
            </a:r>
          </a:p>
        </p:txBody>
      </p:sp>
      <p:sp>
        <p:nvSpPr>
          <p:cNvPr id="5" name="TextBox 4">
            <a:extLst>
              <a:ext uri="{FF2B5EF4-FFF2-40B4-BE49-F238E27FC236}">
                <a16:creationId xmlns:a16="http://schemas.microsoft.com/office/drawing/2014/main" id="{97505CD3-71EB-4E7E-92D0-6F2C14861E4C}"/>
              </a:ext>
            </a:extLst>
          </p:cNvPr>
          <p:cNvSpPr txBox="1"/>
          <p:nvPr/>
        </p:nvSpPr>
        <p:spPr>
          <a:xfrm>
            <a:off x="8477489" y="5755862"/>
            <a:ext cx="2186817" cy="369332"/>
          </a:xfrm>
          <a:prstGeom prst="rect">
            <a:avLst/>
          </a:prstGeom>
          <a:noFill/>
        </p:spPr>
        <p:txBody>
          <a:bodyPr wrap="none" rtlCol="0">
            <a:spAutoFit/>
          </a:bodyPr>
          <a:lstStyle/>
          <a:p>
            <a:r>
              <a:rPr lang="en-US" dirty="0">
                <a:latin typeface="Franklin Gothic Heavy" panose="020B0903020102020204" pitchFamily="34" charset="0"/>
              </a:rPr>
              <a:t>Semi-Public Space</a:t>
            </a:r>
          </a:p>
        </p:txBody>
      </p:sp>
      <p:sp>
        <p:nvSpPr>
          <p:cNvPr id="6" name="TextBox 5">
            <a:extLst>
              <a:ext uri="{FF2B5EF4-FFF2-40B4-BE49-F238E27FC236}">
                <a16:creationId xmlns:a16="http://schemas.microsoft.com/office/drawing/2014/main" id="{8DC56399-6112-4265-A4AB-EAC9A9CE03B3}"/>
              </a:ext>
            </a:extLst>
          </p:cNvPr>
          <p:cNvSpPr txBox="1"/>
          <p:nvPr/>
        </p:nvSpPr>
        <p:spPr>
          <a:xfrm>
            <a:off x="8863348" y="4253716"/>
            <a:ext cx="1681614" cy="369332"/>
          </a:xfrm>
          <a:prstGeom prst="rect">
            <a:avLst/>
          </a:prstGeom>
          <a:noFill/>
        </p:spPr>
        <p:txBody>
          <a:bodyPr wrap="none" rtlCol="0">
            <a:spAutoFit/>
          </a:bodyPr>
          <a:lstStyle/>
          <a:p>
            <a:r>
              <a:rPr lang="en-US" dirty="0">
                <a:latin typeface="Franklin Gothic Heavy" panose="020B0903020102020204" pitchFamily="34" charset="0"/>
              </a:rPr>
              <a:t>Private Space</a:t>
            </a:r>
          </a:p>
        </p:txBody>
      </p:sp>
    </p:spTree>
    <p:extLst>
      <p:ext uri="{BB962C8B-B14F-4D97-AF65-F5344CB8AC3E}">
        <p14:creationId xmlns:p14="http://schemas.microsoft.com/office/powerpoint/2010/main" val="3520184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3598</TotalTime>
  <Words>2352</Words>
  <Application>Microsoft Office PowerPoint</Application>
  <PresentationFormat>Widescreen</PresentationFormat>
  <Paragraphs>356</Paragraphs>
  <Slides>29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Black</vt:lpstr>
      <vt:lpstr>Calibri</vt:lpstr>
      <vt:lpstr>Franklin Gothic Heavy</vt:lpstr>
      <vt:lpstr>Optima</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Bathauer</dc:creator>
  <cp:lastModifiedBy>Kyle Goudy</cp:lastModifiedBy>
  <cp:revision>61</cp:revision>
  <dcterms:created xsi:type="dcterms:W3CDTF">2020-06-24T14:36:11Z</dcterms:created>
  <dcterms:modified xsi:type="dcterms:W3CDTF">2023-06-06T17:53:43Z</dcterms:modified>
</cp:coreProperties>
</file>