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432" r:id="rId2"/>
    <p:sldId id="260" r:id="rId3"/>
    <p:sldId id="288" r:id="rId4"/>
    <p:sldId id="259" r:id="rId5"/>
    <p:sldId id="376" r:id="rId6"/>
    <p:sldId id="263" r:id="rId7"/>
    <p:sldId id="966" r:id="rId8"/>
    <p:sldId id="965" r:id="rId9"/>
    <p:sldId id="265" r:id="rId10"/>
    <p:sldId id="266" r:id="rId11"/>
    <p:sldId id="1193" r:id="rId12"/>
    <p:sldId id="978" r:id="rId13"/>
    <p:sldId id="955" r:id="rId14"/>
    <p:sldId id="979" r:id="rId15"/>
    <p:sldId id="969" r:id="rId16"/>
    <p:sldId id="982" r:id="rId17"/>
    <p:sldId id="980" r:id="rId18"/>
    <p:sldId id="981" r:id="rId19"/>
    <p:sldId id="971" r:id="rId20"/>
    <p:sldId id="977" r:id="rId21"/>
    <p:sldId id="970" r:id="rId22"/>
    <p:sldId id="972" r:id="rId23"/>
    <p:sldId id="973" r:id="rId24"/>
    <p:sldId id="974" r:id="rId25"/>
    <p:sldId id="975" r:id="rId26"/>
    <p:sldId id="976" r:id="rId27"/>
    <p:sldId id="413" r:id="rId28"/>
    <p:sldId id="366" r:id="rId29"/>
    <p:sldId id="38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706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98928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1850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1689100" y="1981200"/>
            <a:ext cx="10363200" cy="4114800"/>
          </a:xfrm>
        </p:spPr>
        <p:txBody>
          <a:bodyPr/>
          <a:lstStyle/>
          <a:p>
            <a:pPr lvl="0"/>
            <a:endParaRPr lang="en-US" noProof="0" dirty="0"/>
          </a:p>
        </p:txBody>
      </p:sp>
      <p:sp>
        <p:nvSpPr>
          <p:cNvPr id="4" name="Rectangle 8"/>
          <p:cNvSpPr>
            <a:spLocks noGrp="1" noChangeArrowheads="1"/>
          </p:cNvSpPr>
          <p:nvPr>
            <p:ph type="dt" sz="half" idx="10"/>
          </p:nvPr>
        </p:nvSpPr>
        <p:spPr>
          <a:ln/>
        </p:spPr>
        <p:txBody>
          <a:bodyPr/>
          <a:lstStyle>
            <a:lvl1pPr>
              <a:defRPr/>
            </a:lvl1pPr>
          </a:lstStyle>
          <a:p>
            <a:pPr>
              <a:defRPr/>
            </a:pPr>
            <a:endParaRPr lang="en-US" dirty="0"/>
          </a:p>
        </p:txBody>
      </p:sp>
      <p:sp>
        <p:nvSpPr>
          <p:cNvPr id="5" name="Rectangle 9"/>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0"/>
          <p:cNvSpPr>
            <a:spLocks noGrp="1" noChangeArrowheads="1"/>
          </p:cNvSpPr>
          <p:nvPr>
            <p:ph type="sldNum" sz="quarter" idx="12"/>
          </p:nvPr>
        </p:nvSpPr>
        <p:spPr>
          <a:ln/>
        </p:spPr>
        <p:txBody>
          <a:bodyPr/>
          <a:lstStyle>
            <a:lvl1pPr>
              <a:defRPr/>
            </a:lvl1pPr>
          </a:lstStyle>
          <a:p>
            <a:fld id="{D57504A6-12BA-410C-9E15-09FB2028CDBD}" type="slidenum">
              <a:rPr lang="en-US" altLang="en-US"/>
              <a:pPr/>
              <a:t>‹#›</a:t>
            </a:fld>
            <a:endParaRPr lang="en-US" altLang="en-US" dirty="0"/>
          </a:p>
        </p:txBody>
      </p:sp>
    </p:spTree>
    <p:extLst>
      <p:ext uri="{BB962C8B-B14F-4D97-AF65-F5344CB8AC3E}">
        <p14:creationId xmlns:p14="http://schemas.microsoft.com/office/powerpoint/2010/main" val="36789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76669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660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8130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04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981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49725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1087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0E225D-1339-C14C-BC80-74FB748B2E15}" type="datetimeFigureOut">
              <a:rPr lang="en-US" smtClean="0">
                <a:solidFill>
                  <a:prstClr val="black">
                    <a:tint val="75000"/>
                  </a:prstClr>
                </a:solidFill>
              </a:rPr>
              <a:pPr/>
              <a:t>6/6/2023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4DCA2E8-ED08-294E-98A0-EC0943F3E60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7572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609585"/>
            <a:fld id="{C90E225D-1339-C14C-BC80-74FB748B2E15}" type="datetimeFigureOut">
              <a:rPr lang="en-US" smtClean="0">
                <a:solidFill>
                  <a:prstClr val="black">
                    <a:tint val="75000"/>
                  </a:prstClr>
                </a:solidFill>
              </a:rPr>
              <a:pPr defTabSz="609585"/>
              <a:t>6/6/2023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609585"/>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609585"/>
            <a:fld id="{C4DCA2E8-ED08-294E-98A0-EC0943F3E608}" type="slidenum">
              <a:rPr lang="en-US" smtClean="0">
                <a:solidFill>
                  <a:prstClr val="black">
                    <a:tint val="75000"/>
                  </a:prstClr>
                </a:solidFill>
              </a:rPr>
              <a:pPr defTabSz="609585"/>
              <a:t>‹#›</a:t>
            </a:fld>
            <a:endParaRPr lang="en-US" dirty="0">
              <a:solidFill>
                <a:prstClr val="black">
                  <a:tint val="75000"/>
                </a:prstClr>
              </a:solidFill>
            </a:endParaRPr>
          </a:p>
        </p:txBody>
      </p:sp>
    </p:spTree>
    <p:extLst>
      <p:ext uri="{BB962C8B-B14F-4D97-AF65-F5344CB8AC3E}">
        <p14:creationId xmlns:p14="http://schemas.microsoft.com/office/powerpoint/2010/main" val="18414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1.jpe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jpeg"/><Relationship Id="rId4" Type="http://schemas.microsoft.com/office/2007/relationships/hdphoto" Target="../media/hdphoto1.wdp"/><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7.emf"/><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2.jpeg"/><Relationship Id="rId2" Type="http://schemas.openxmlformats.org/officeDocument/2006/relationships/slideLayout" Target="../slideLayouts/slideLayout1.xml"/><Relationship Id="rId1" Type="http://schemas.openxmlformats.org/officeDocument/2006/relationships/themeOverride" Target="../theme/themeOverride3.xml"/><Relationship Id="rId6" Type="http://schemas.openxmlformats.org/officeDocument/2006/relationships/image" Target="../media/image21.jpeg"/><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3.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4.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9.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0.jpe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hemeOverride" Target="../theme/themeOverride5.xml"/><Relationship Id="rId6" Type="http://schemas.openxmlformats.org/officeDocument/2006/relationships/image" Target="../media/image32.jpeg"/><Relationship Id="rId5" Type="http://schemas.microsoft.com/office/2007/relationships/hdphoto" Target="../media/hdphoto1.wdp"/><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7.emf"/><Relationship Id="rId5" Type="http://schemas.openxmlformats.org/officeDocument/2006/relationships/hyperlink" Target="mailto:CPU@cityoflonetree.com"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3.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7.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373638" y="851386"/>
            <a:ext cx="9493955" cy="36625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Police Department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133" normalizeH="0" baseline="0" noProof="0" dirty="0">
                <a:ln>
                  <a:noFill/>
                </a:ln>
                <a:solidFill>
                  <a:srgbClr val="1F497D">
                    <a:lumMod val="75000"/>
                  </a:srgbClr>
                </a:solidFill>
                <a:effectLst/>
                <a:uLnTx/>
                <a:uFillTx/>
                <a:latin typeface="Calibri"/>
                <a:ea typeface="+mn-ea"/>
                <a:cs typeface="Optima"/>
              </a:rPr>
              <a:t>Crime Free Partnership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CRIME FREE </a:t>
            </a:r>
            <a:r>
              <a:rPr lang="en-US" sz="4000" b="1" spc="133" dirty="0">
                <a:solidFill>
                  <a:srgbClr val="1F497D">
                    <a:lumMod val="75000"/>
                  </a:srgbClr>
                </a:solidFill>
                <a:latin typeface="Calibri"/>
                <a:cs typeface="Optima"/>
              </a:rPr>
              <a:t>Self Storage           Employee </a:t>
            </a: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Training  </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33" normalizeH="0" baseline="0" noProof="0" dirty="0">
                <a:ln>
                  <a:noFill/>
                </a:ln>
                <a:solidFill>
                  <a:srgbClr val="1F497D">
                    <a:lumMod val="75000"/>
                  </a:srgbClr>
                </a:solidFill>
                <a:effectLst/>
                <a:uLnTx/>
                <a:uFillTx/>
                <a:latin typeface="Calibri"/>
                <a:ea typeface="+mn-ea"/>
                <a:cs typeface="Optima"/>
              </a:rPr>
              <a:t>  </a:t>
            </a:r>
          </a:p>
        </p:txBody>
      </p:sp>
      <p:cxnSp>
        <p:nvCxnSpPr>
          <p:cNvPr id="8" name="Straight Connector 7"/>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10" name="Picture 9"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6"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0" y="1333341"/>
            <a:ext cx="2577618" cy="3872930"/>
          </a:xfrm>
          <a:prstGeom prst="rect">
            <a:avLst/>
          </a:prstGeom>
        </p:spPr>
      </p:pic>
      <p:pic>
        <p:nvPicPr>
          <p:cNvPr id="12" name="Picture 11" descr="Crime Free Encircled2"/>
          <p:cNvPicPr>
            <a:picLocks noChangeAspect="1" noChangeArrowheads="1"/>
          </p:cNvPicPr>
          <p:nvPr/>
        </p:nvPicPr>
        <p:blipFill>
          <a:blip r:embed="rId7" cstate="print"/>
          <a:srcRect/>
          <a:stretch>
            <a:fillRect/>
          </a:stretch>
        </p:blipFill>
        <p:spPr bwMode="auto">
          <a:xfrm>
            <a:off x="10582102" y="5391652"/>
            <a:ext cx="1547832" cy="1441450"/>
          </a:xfrm>
          <a:prstGeom prst="rect">
            <a:avLst/>
          </a:prstGeom>
          <a:noFill/>
          <a:ln w="9525">
            <a:noFill/>
            <a:miter lim="800000"/>
            <a:headEnd/>
            <a:tailEnd/>
          </a:ln>
        </p:spPr>
      </p:pic>
    </p:spTree>
    <p:extLst>
      <p:ext uri="{BB962C8B-B14F-4D97-AF65-F5344CB8AC3E}">
        <p14:creationId xmlns:p14="http://schemas.microsoft.com/office/powerpoint/2010/main" val="3041509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5" y="6345567"/>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794988" y="682620"/>
            <a:ext cx="281519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Preventing Crime </a:t>
            </a:r>
          </a:p>
        </p:txBody>
      </p:sp>
      <p:sp>
        <p:nvSpPr>
          <p:cNvPr id="15" name="TextBox 14">
            <a:extLst>
              <a:ext uri="{FF2B5EF4-FFF2-40B4-BE49-F238E27FC236}">
                <a16:creationId xmlns:a16="http://schemas.microsoft.com/office/drawing/2014/main" id="{91CE5991-04A8-44E7-B8A8-F0F9A1562C5B}"/>
              </a:ext>
            </a:extLst>
          </p:cNvPr>
          <p:cNvSpPr txBox="1"/>
          <p:nvPr/>
        </p:nvSpPr>
        <p:spPr>
          <a:xfrm>
            <a:off x="3699039" y="1212656"/>
            <a:ext cx="744103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There are three necessary elements for a crime to occur:</a:t>
            </a:r>
          </a:p>
        </p:txBody>
      </p:sp>
      <p:pic>
        <p:nvPicPr>
          <p:cNvPr id="5122" name="Picture 2" descr="What is the Crime Prevention Triangle? (Charlotte County Sheriff's Office)  &amp;mdash; Nextdoor — Nextdoor">
            <a:extLst>
              <a:ext uri="{FF2B5EF4-FFF2-40B4-BE49-F238E27FC236}">
                <a16:creationId xmlns:a16="http://schemas.microsoft.com/office/drawing/2014/main" id="{A7B502C6-9F22-42A7-A5DB-B1C9B5623A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932" y="1690373"/>
            <a:ext cx="23812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1F2BA98-15A6-4EA4-ABFD-84315D6D5B10}"/>
              </a:ext>
            </a:extLst>
          </p:cNvPr>
          <p:cNvSpPr txBox="1"/>
          <p:nvPr/>
        </p:nvSpPr>
        <p:spPr>
          <a:xfrm>
            <a:off x="3791317" y="4244829"/>
            <a:ext cx="7256477" cy="1754326"/>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You can stop crime by taking away just one of those three elements.</a:t>
            </a:r>
          </a:p>
          <a:p>
            <a:pPr algn="ctr"/>
            <a:endParaRPr lang="en-US"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You can do this using a technique called “target hardening”.  This means making the target more secure, and reducing the opportunity of criminal activity.  It may also reduce the desire of the criminal due to the amount of effort needed to commit the crime.</a:t>
            </a:r>
          </a:p>
        </p:txBody>
      </p:sp>
    </p:spTree>
    <p:extLst>
      <p:ext uri="{BB962C8B-B14F-4D97-AF65-F5344CB8AC3E}">
        <p14:creationId xmlns:p14="http://schemas.microsoft.com/office/powerpoint/2010/main" val="3862326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TextBox 1"/>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a:t>
            </a:r>
          </a:p>
        </p:txBody>
      </p:sp>
      <p:sp>
        <p:nvSpPr>
          <p:cNvPr id="4" name="Rectangle 3">
            <a:extLst>
              <a:ext uri="{FF2B5EF4-FFF2-40B4-BE49-F238E27FC236}">
                <a16:creationId xmlns:a16="http://schemas.microsoft.com/office/drawing/2014/main" id="{DC56D9C9-CA80-4C88-B60C-EEBE0CF5AD4F}"/>
              </a:ext>
            </a:extLst>
          </p:cNvPr>
          <p:cNvSpPr/>
          <p:nvPr/>
        </p:nvSpPr>
        <p:spPr>
          <a:xfrm>
            <a:off x="168322" y="1373888"/>
            <a:ext cx="2144784" cy="1633717"/>
          </a:xfrm>
          <a:prstGeom prst="rect">
            <a:avLst/>
          </a:prstGeom>
        </p:spPr>
        <p:txBody>
          <a:bodyPr wrap="square">
            <a:spAutoFit/>
          </a:bodyPr>
          <a:lstStyle/>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Self Storage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7" name="Picture 6" descr="Related image">
            <a:extLst>
              <a:ext uri="{FF2B5EF4-FFF2-40B4-BE49-F238E27FC236}">
                <a16:creationId xmlns:a16="http://schemas.microsoft.com/office/drawing/2014/main" id="{0BF382BE-645B-4544-822A-23F4C68252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1933" y="1876464"/>
            <a:ext cx="4161497" cy="4149969"/>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2">
            <a:extLst>
              <a:ext uri="{FF2B5EF4-FFF2-40B4-BE49-F238E27FC236}">
                <a16:creationId xmlns:a16="http://schemas.microsoft.com/office/drawing/2014/main" id="{69DFA009-5122-4D9D-80AA-483775B19E2B}"/>
              </a:ext>
            </a:extLst>
          </p:cNvPr>
          <p:cNvSpPr txBox="1">
            <a:spLocks/>
          </p:cNvSpPr>
          <p:nvPr/>
        </p:nvSpPr>
        <p:spPr>
          <a:xfrm>
            <a:off x="2974097" y="1304964"/>
            <a:ext cx="4463933" cy="1143000"/>
          </a:xfrm>
          <a:prstGeom prst="rect">
            <a:avLst/>
          </a:prstGeom>
        </p:spPr>
        <p:txBody>
          <a:bodyPr vert="horz" lIns="91440" tIns="45720" rIns="91440" bIns="45720" rtlCol="0" anchor="ctr">
            <a:normAutofit/>
          </a:bodyPr>
          <a:lstStyle>
            <a:lvl1pPr algn="ctr" defTabSz="609585" rtl="0" eaLnBrk="1" latinLnBrk="0" hangingPunct="1">
              <a:spcBef>
                <a:spcPct val="0"/>
              </a:spcBef>
              <a:buNone/>
              <a:defRPr sz="5867" kern="1200">
                <a:solidFill>
                  <a:schemeClr val="tx1"/>
                </a:solidFill>
                <a:latin typeface="+mj-lt"/>
                <a:ea typeface="+mj-ea"/>
                <a:cs typeface="+mj-cs"/>
              </a:defRPr>
            </a:lvl1pPr>
          </a:lstStyle>
          <a:p>
            <a:pPr algn="l"/>
            <a:r>
              <a:rPr lang="en-US" altLang="en-US" sz="2800" dirty="0">
                <a:latin typeface="Times New Roman" panose="02020603050405020304" pitchFamily="18" charset="0"/>
                <a:cs typeface="Times New Roman" panose="02020603050405020304" pitchFamily="18" charset="0"/>
              </a:rPr>
              <a:t>Most Criminals look for:</a:t>
            </a:r>
          </a:p>
        </p:txBody>
      </p:sp>
      <p:sp>
        <p:nvSpPr>
          <p:cNvPr id="3" name="Rectangle 2">
            <a:extLst>
              <a:ext uri="{FF2B5EF4-FFF2-40B4-BE49-F238E27FC236}">
                <a16:creationId xmlns:a16="http://schemas.microsoft.com/office/drawing/2014/main" id="{5E3D8AEB-0A45-4E74-B111-335B566F1A44}"/>
              </a:ext>
            </a:extLst>
          </p:cNvPr>
          <p:cNvSpPr/>
          <p:nvPr/>
        </p:nvSpPr>
        <p:spPr>
          <a:xfrm>
            <a:off x="3103598" y="2447964"/>
            <a:ext cx="3617843" cy="3170099"/>
          </a:xfrm>
          <a:prstGeom prst="rect">
            <a:avLst/>
          </a:prstGeom>
        </p:spPr>
        <p:txBody>
          <a:bodyPr wrap="square">
            <a:spAutoFit/>
          </a:bodyPr>
          <a:lstStyle/>
          <a:p>
            <a:pPr marL="45720" lvl="0">
              <a:spcBef>
                <a:spcPct val="20000"/>
              </a:spcBef>
              <a:buClr>
                <a:srgbClr val="C6E7FC"/>
              </a:buClr>
              <a:defRPr/>
            </a:pPr>
            <a:r>
              <a:rPr lang="en-US" altLang="en-US" sz="2000" dirty="0">
                <a:latin typeface="Times New Roman" panose="02020603050405020304" pitchFamily="18" charset="0"/>
                <a:cs typeface="Times New Roman" panose="02020603050405020304" pitchFamily="18" charset="0"/>
              </a:rPr>
              <a:t>-Easy targets</a:t>
            </a:r>
          </a:p>
          <a:p>
            <a:pPr marL="45720" lvl="0">
              <a:spcBef>
                <a:spcPct val="20000"/>
              </a:spcBef>
              <a:buClr>
                <a:srgbClr val="C6E7FC"/>
              </a:buClr>
              <a:defRPr/>
            </a:pPr>
            <a:r>
              <a:rPr lang="en-US" altLang="en-US" sz="2000" dirty="0">
                <a:latin typeface="Times New Roman" panose="02020603050405020304" pitchFamily="18" charset="0"/>
                <a:cs typeface="Times New Roman" panose="02020603050405020304" pitchFamily="18" charset="0"/>
              </a:rPr>
              <a:t>-The unaware environment</a:t>
            </a:r>
          </a:p>
          <a:p>
            <a:pPr marL="45720" lvl="0">
              <a:spcBef>
                <a:spcPct val="20000"/>
              </a:spcBef>
              <a:buClr>
                <a:srgbClr val="C6E7FC"/>
              </a:buClr>
              <a:defRPr/>
            </a:pPr>
            <a:r>
              <a:rPr lang="en-US" altLang="en-US" sz="2000" dirty="0">
                <a:latin typeface="Times New Roman" panose="02020603050405020304" pitchFamily="18" charset="0"/>
                <a:cs typeface="Times New Roman" panose="02020603050405020304" pitchFamily="18" charset="0"/>
              </a:rPr>
              <a:t>-The fearful</a:t>
            </a:r>
          </a:p>
          <a:p>
            <a:pPr marL="45720" lvl="0">
              <a:spcBef>
                <a:spcPct val="20000"/>
              </a:spcBef>
              <a:buClr>
                <a:srgbClr val="C6E7FC"/>
              </a:buClr>
              <a:defRPr/>
            </a:pPr>
            <a:r>
              <a:rPr lang="en-US" altLang="en-US" sz="2000" dirty="0">
                <a:latin typeface="Times New Roman" panose="02020603050405020304" pitchFamily="18" charset="0"/>
                <a:cs typeface="Times New Roman" panose="02020603050405020304" pitchFamily="18" charset="0"/>
              </a:rPr>
              <a:t>-The path of least resistance</a:t>
            </a:r>
          </a:p>
          <a:p>
            <a:pPr marL="45720" lvl="0">
              <a:spcBef>
                <a:spcPct val="20000"/>
              </a:spcBef>
              <a:buClr>
                <a:srgbClr val="C6E7FC"/>
              </a:buClr>
              <a:defRPr/>
            </a:pPr>
            <a:endParaRPr lang="en-US" altLang="en-US" sz="2000" dirty="0">
              <a:latin typeface="Times New Roman" panose="02020603050405020304" pitchFamily="18" charset="0"/>
              <a:cs typeface="Times New Roman" panose="02020603050405020304" pitchFamily="18" charset="0"/>
            </a:endParaRPr>
          </a:p>
          <a:p>
            <a:pPr marL="45720" lvl="0">
              <a:spcBef>
                <a:spcPct val="20000"/>
              </a:spcBef>
              <a:buClr>
                <a:srgbClr val="C6E7FC"/>
              </a:buClr>
              <a:defRPr/>
            </a:pPr>
            <a:r>
              <a:rPr lang="en-US" altLang="en-US" sz="2000" dirty="0">
                <a:latin typeface="Times New Roman" panose="02020603050405020304" pitchFamily="18" charset="0"/>
                <a:cs typeface="Times New Roman" panose="02020603050405020304" pitchFamily="18" charset="0"/>
              </a:rPr>
              <a:t>Your work in Crime Free Programs will keep the City of Lone Tree from becoming an easy target. </a:t>
            </a:r>
          </a:p>
        </p:txBody>
      </p:sp>
      <p:sp>
        <p:nvSpPr>
          <p:cNvPr id="5" name="Rectangle 4">
            <a:extLst>
              <a:ext uri="{FF2B5EF4-FFF2-40B4-BE49-F238E27FC236}">
                <a16:creationId xmlns:a16="http://schemas.microsoft.com/office/drawing/2014/main" id="{928F47E1-69B3-4C9A-BEDE-EE5804A4D849}"/>
              </a:ext>
            </a:extLst>
          </p:cNvPr>
          <p:cNvSpPr/>
          <p:nvPr/>
        </p:nvSpPr>
        <p:spPr>
          <a:xfrm>
            <a:off x="4745530" y="6410917"/>
            <a:ext cx="5385000" cy="375552"/>
          </a:xfrm>
          <a:prstGeom prst="rect">
            <a:avLst/>
          </a:prstGeom>
        </p:spPr>
        <p:txBody>
          <a:bodyPr wrap="none">
            <a:spAutoFit/>
          </a:bodyPr>
          <a:lstStyle/>
          <a:p>
            <a:pPr lvl="0">
              <a:lnSpc>
                <a:spcPct val="107000"/>
              </a:lnSpc>
              <a:spcAft>
                <a:spcPts val="800"/>
              </a:spcAft>
              <a:defRPr/>
            </a:pPr>
            <a:r>
              <a:rPr lang="en-US" i="1" spc="-10" dirty="0">
                <a:solidFill>
                  <a:prstClr val="black"/>
                </a:solidFill>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lang="en-US" sz="1400" dirty="0">
              <a:solidFill>
                <a:prstClr val="black"/>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0525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5" y="6345567"/>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6072615" y="644984"/>
            <a:ext cx="269387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Target Hardening</a:t>
            </a:r>
          </a:p>
        </p:txBody>
      </p:sp>
      <p:sp>
        <p:nvSpPr>
          <p:cNvPr id="15" name="TextBox 14">
            <a:extLst>
              <a:ext uri="{FF2B5EF4-FFF2-40B4-BE49-F238E27FC236}">
                <a16:creationId xmlns:a16="http://schemas.microsoft.com/office/drawing/2014/main" id="{91CE5991-04A8-44E7-B8A8-F0F9A1562C5B}"/>
              </a:ext>
            </a:extLst>
          </p:cNvPr>
          <p:cNvSpPr txBox="1"/>
          <p:nvPr/>
        </p:nvSpPr>
        <p:spPr>
          <a:xfrm>
            <a:off x="3699039" y="1212656"/>
            <a:ext cx="7441035"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There are many ways to make your target more secure.</a:t>
            </a:r>
          </a:p>
        </p:txBody>
      </p:sp>
      <p:pic>
        <p:nvPicPr>
          <p:cNvPr id="13" name="Picture 12">
            <a:extLst>
              <a:ext uri="{FF2B5EF4-FFF2-40B4-BE49-F238E27FC236}">
                <a16:creationId xmlns:a16="http://schemas.microsoft.com/office/drawing/2014/main" id="{F69A9739-B84C-49F6-9B6F-25E322426D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745" y="1779504"/>
            <a:ext cx="2521241" cy="16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C7E0D44C-C509-48EE-98E7-C94589BA81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5325" y="1790477"/>
            <a:ext cx="2148457" cy="1591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CCE78A02-2816-406F-A4A2-D98F51B3DC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121" y="1833933"/>
            <a:ext cx="2148457" cy="159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22756BA4-3845-4018-B8DC-47FD733D2DE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2825" y="4065734"/>
            <a:ext cx="1793079" cy="1645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CPTED Crime Prevention Through Environmental Design MANUAL">
            <a:extLst>
              <a:ext uri="{FF2B5EF4-FFF2-40B4-BE49-F238E27FC236}">
                <a16:creationId xmlns:a16="http://schemas.microsoft.com/office/drawing/2014/main" id="{00D8AADC-C8A8-4053-84F1-ADB46D4E4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7122" y="4062877"/>
            <a:ext cx="1724861" cy="1642368"/>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views for Brady 10 in. x 14 in. Aluminum Notice No Trespassing Sign -  40728 - The Home Depot">
            <a:extLst>
              <a:ext uri="{FF2B5EF4-FFF2-40B4-BE49-F238E27FC236}">
                <a16:creationId xmlns:a16="http://schemas.microsoft.com/office/drawing/2014/main" id="{EEB106C5-DE93-44D0-897B-6D486982F0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8943" y="4062877"/>
            <a:ext cx="1648812" cy="1648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46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379053" y="975167"/>
            <a:ext cx="7688218" cy="5039521"/>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You should call the police department for:</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Suspicious Activity</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a:t>
            </a: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ft</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Vandalism/Property Damage</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Drug Incidents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Criminal Trespasses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Fights/Assaults</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44733E-F85E-48AA-B5BF-52B60AD542C2}"/>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D188E1A1-C458-4217-BF28-5A6BE2C48E29}"/>
              </a:ext>
            </a:extLst>
          </p:cNvPr>
          <p:cNvPicPr/>
          <p:nvPr/>
        </p:nvPicPr>
        <p:blipFill rotWithShape="1">
          <a:blip r:embed="rId6" cstate="print">
            <a:extLst>
              <a:ext uri="{28A0092B-C50C-407E-A947-70E740481C1C}">
                <a14:useLocalDpi xmlns:a14="http://schemas.microsoft.com/office/drawing/2010/main" val="0"/>
              </a:ext>
            </a:extLst>
          </a:blip>
          <a:srcRect l="16188" t="12826" r="15376" b="12198"/>
          <a:stretch/>
        </p:blipFill>
        <p:spPr bwMode="auto">
          <a:xfrm>
            <a:off x="8222314" y="1880756"/>
            <a:ext cx="2927929" cy="37560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9842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5" y="6345567"/>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794988" y="682620"/>
            <a:ext cx="281519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Preventing Crime </a:t>
            </a:r>
          </a:p>
        </p:txBody>
      </p:sp>
      <p:sp>
        <p:nvSpPr>
          <p:cNvPr id="16" name="TextBox 15">
            <a:extLst>
              <a:ext uri="{FF2B5EF4-FFF2-40B4-BE49-F238E27FC236}">
                <a16:creationId xmlns:a16="http://schemas.microsoft.com/office/drawing/2014/main" id="{C1F2BA98-15A6-4EA4-ABFD-84315D6D5B10}"/>
              </a:ext>
            </a:extLst>
          </p:cNvPr>
          <p:cNvSpPr txBox="1"/>
          <p:nvPr/>
        </p:nvSpPr>
        <p:spPr>
          <a:xfrm>
            <a:off x="3791316" y="1373888"/>
            <a:ext cx="7256477"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Recommended target hardening steps:</a:t>
            </a:r>
          </a:p>
          <a:p>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 disc locks to secure lockers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plates in front of locks to deter prying</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CPTED fencing (see previous slide)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Install cameras and motion sensors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Ensure property is well lit, especially less traveled areas and hiding spots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Post signage (no trespassing, cameras on property, </a:t>
            </a:r>
            <a:r>
              <a:rPr lang="en-US" dirty="0" err="1">
                <a:latin typeface="Times New Roman" panose="02020603050405020304" pitchFamily="18" charset="0"/>
                <a:cs typeface="Times New Roman" panose="02020603050405020304" pitchFamily="18" charset="0"/>
              </a:rPr>
              <a:t>etc</a:t>
            </a:r>
            <a:r>
              <a:rPr lang="en-US" dirty="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Maintain landscaping, trees should be trimmed above 6 feet tall, and shrubbery should be no taller than 3 feet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88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4950195" y="720790"/>
            <a:ext cx="493872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Warning Signs of Illegal Activity</a:t>
            </a:r>
          </a:p>
        </p:txBody>
      </p:sp>
      <p:sp>
        <p:nvSpPr>
          <p:cNvPr id="6" name="TextBox 5">
            <a:extLst>
              <a:ext uri="{FF2B5EF4-FFF2-40B4-BE49-F238E27FC236}">
                <a16:creationId xmlns:a16="http://schemas.microsoft.com/office/drawing/2014/main" id="{83C13598-C106-4C82-BCA4-E0C20E1EE8AC}"/>
              </a:ext>
            </a:extLst>
          </p:cNvPr>
          <p:cNvSpPr txBox="1"/>
          <p:nvPr/>
        </p:nvSpPr>
        <p:spPr>
          <a:xfrm>
            <a:off x="3221372" y="1373888"/>
            <a:ext cx="8430935" cy="2762488"/>
          </a:xfrm>
          <a:prstGeom prst="rect">
            <a:avLst/>
          </a:prstGeom>
          <a:noFill/>
        </p:spPr>
        <p:txBody>
          <a:bodyPr wrap="square" rtlCol="0">
            <a:spAutoFit/>
          </a:bodyPr>
          <a:lstStyle/>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Possible Indicators of Drug Activity</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Coming and going late at night</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Varied vehicles associated with locker, possible with border state license plates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Lots of shipping/packaging materials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Food saver products for sealing drug products.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Large rolls of plastic wraps and heat seal products.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Odor concealing products like fabric softeners and oil-based products (grease).</a:t>
            </a:r>
          </a:p>
        </p:txBody>
      </p:sp>
      <p:pic>
        <p:nvPicPr>
          <p:cNvPr id="15" name="Picture 14">
            <a:extLst>
              <a:ext uri="{FF2B5EF4-FFF2-40B4-BE49-F238E27FC236}">
                <a16:creationId xmlns:a16="http://schemas.microsoft.com/office/drawing/2014/main" id="{EFEED3E7-DDB5-477A-83B3-3C74E4246D01}"/>
              </a:ext>
            </a:extLst>
          </p:cNvPr>
          <p:cNvPicPr>
            <a:picLocks noChangeAspect="1"/>
          </p:cNvPicPr>
          <p:nvPr/>
        </p:nvPicPr>
        <p:blipFill>
          <a:blip r:embed="rId5"/>
          <a:stretch>
            <a:fillRect/>
          </a:stretch>
        </p:blipFill>
        <p:spPr>
          <a:xfrm>
            <a:off x="3531764" y="4266254"/>
            <a:ext cx="3133133" cy="2030202"/>
          </a:xfrm>
          <a:prstGeom prst="rect">
            <a:avLst/>
          </a:prstGeom>
        </p:spPr>
      </p:pic>
      <p:pic>
        <p:nvPicPr>
          <p:cNvPr id="16" name="Picture 15">
            <a:extLst>
              <a:ext uri="{FF2B5EF4-FFF2-40B4-BE49-F238E27FC236}">
                <a16:creationId xmlns:a16="http://schemas.microsoft.com/office/drawing/2014/main" id="{A0D47D9B-582C-4FDD-9F89-FFED41C9E85A}"/>
              </a:ext>
            </a:extLst>
          </p:cNvPr>
          <p:cNvPicPr>
            <a:picLocks noChangeAspect="1"/>
          </p:cNvPicPr>
          <p:nvPr/>
        </p:nvPicPr>
        <p:blipFill>
          <a:blip r:embed="rId6"/>
          <a:stretch>
            <a:fillRect/>
          </a:stretch>
        </p:blipFill>
        <p:spPr>
          <a:xfrm>
            <a:off x="7876468" y="4266255"/>
            <a:ext cx="2973938" cy="2030202"/>
          </a:xfrm>
          <a:prstGeom prst="rect">
            <a:avLst/>
          </a:prstGeom>
        </p:spPr>
      </p:pic>
    </p:spTree>
    <p:extLst>
      <p:ext uri="{BB962C8B-B14F-4D97-AF65-F5344CB8AC3E}">
        <p14:creationId xmlns:p14="http://schemas.microsoft.com/office/powerpoint/2010/main" val="2932553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799733" y="77215"/>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3469003" y="661827"/>
            <a:ext cx="7756445" cy="3312510"/>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28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Drug Related Items</a:t>
            </a:r>
          </a:p>
          <a:p>
            <a:pPr lvl="1"/>
            <a:r>
              <a:rPr lang="en-US" dirty="0">
                <a:latin typeface="Times New Roman" panose="02020603050405020304" pitchFamily="18" charset="0"/>
                <a:cs typeface="Times New Roman" panose="02020603050405020304" pitchFamily="18" charset="0"/>
              </a:rPr>
              <a:t>Drug related items include:</a:t>
            </a:r>
          </a:p>
          <a:p>
            <a:pPr lvl="2"/>
            <a:r>
              <a:rPr lang="en-US" dirty="0">
                <a:latin typeface="Times New Roman" panose="02020603050405020304" pitchFamily="18" charset="0"/>
                <a:cs typeface="Times New Roman" panose="02020603050405020304" pitchFamily="18" charset="0"/>
              </a:rPr>
              <a:t>- Needles</a:t>
            </a:r>
          </a:p>
          <a:p>
            <a:pPr lvl="2"/>
            <a:r>
              <a:rPr lang="en-US" dirty="0">
                <a:latin typeface="Times New Roman" panose="02020603050405020304" pitchFamily="18" charset="0"/>
                <a:cs typeface="Times New Roman" panose="02020603050405020304" pitchFamily="18" charset="0"/>
              </a:rPr>
              <a:t>- Glassware, pipes</a:t>
            </a:r>
          </a:p>
          <a:p>
            <a:pPr lvl="2"/>
            <a:r>
              <a:rPr lang="en-US" dirty="0">
                <a:latin typeface="Times New Roman" panose="02020603050405020304" pitchFamily="18" charset="0"/>
                <a:cs typeface="Times New Roman" panose="02020603050405020304" pitchFamily="18" charset="0"/>
              </a:rPr>
              <a:t>- Bags</a:t>
            </a:r>
          </a:p>
          <a:p>
            <a:pPr lvl="2"/>
            <a:r>
              <a:rPr lang="en-US" dirty="0">
                <a:latin typeface="Times New Roman" panose="02020603050405020304" pitchFamily="18" charset="0"/>
                <a:cs typeface="Times New Roman" panose="02020603050405020304" pitchFamily="18" charset="0"/>
              </a:rPr>
              <a:t>- Other debris</a:t>
            </a:r>
          </a:p>
          <a:p>
            <a:pPr lvl="1"/>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If no suspect or other suspicious circumstances these should be reported to your supervisor and disposed of safely into an appropriate container </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187271" y="639208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50934562-705B-4649-8E80-A377D7C694B6}"/>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0C950F5B-ABEB-4E3E-B07A-16F1FBF0CD94}"/>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7170" name="Picture 2" descr="What You Need to Know about a Possession of Drug Paraphernalia Charge -  Chicago Criminal Defense Lawyer | DUI Attorney | Traffic Defense">
            <a:extLst>
              <a:ext uri="{FF2B5EF4-FFF2-40B4-BE49-F238E27FC236}">
                <a16:creationId xmlns:a16="http://schemas.microsoft.com/office/drawing/2014/main" id="{AE6DA46E-A2FC-419E-93B0-F4714C3BFE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689" y="3736858"/>
            <a:ext cx="3810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 Guide to Recognizing Drug Paraphernalia and Their Use - Mission Harbor  Behavioral Health">
            <a:extLst>
              <a:ext uri="{FF2B5EF4-FFF2-40B4-BE49-F238E27FC236}">
                <a16:creationId xmlns:a16="http://schemas.microsoft.com/office/drawing/2014/main" id="{9D1735B1-468F-4673-8E8C-137B42C40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7441" y="3736859"/>
            <a:ext cx="3814763" cy="254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424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4950195" y="720790"/>
            <a:ext cx="493872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Warning Signs of Illegal Activity</a:t>
            </a:r>
          </a:p>
        </p:txBody>
      </p:sp>
      <p:sp>
        <p:nvSpPr>
          <p:cNvPr id="13" name="TextBox 12">
            <a:extLst>
              <a:ext uri="{FF2B5EF4-FFF2-40B4-BE49-F238E27FC236}">
                <a16:creationId xmlns:a16="http://schemas.microsoft.com/office/drawing/2014/main" id="{E486C566-0312-4016-A145-E0ACE5BF6F48}"/>
              </a:ext>
            </a:extLst>
          </p:cNvPr>
          <p:cNvSpPr txBox="1"/>
          <p:nvPr/>
        </p:nvSpPr>
        <p:spPr>
          <a:xfrm>
            <a:off x="3791318" y="1529540"/>
            <a:ext cx="7256477" cy="4122988"/>
          </a:xfrm>
          <a:prstGeom prst="rect">
            <a:avLst/>
          </a:prstGeom>
          <a:noFill/>
        </p:spPr>
        <p:txBody>
          <a:bodyPr wrap="square" rtlCol="0">
            <a:spAutoFit/>
          </a:bodyPr>
          <a:lstStyle/>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Suspicious or Suspected Stolen Property</a:t>
            </a:r>
          </a:p>
          <a:p>
            <a:pPr>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latin typeface="Times New Roman" panose="02020603050405020304" pitchFamily="18" charset="0"/>
                <a:cs typeface="Times New Roman" panose="02020603050405020304" pitchFamily="18" charset="0"/>
              </a:rPr>
              <a:t>If the suspicious item of concern or suspected stolen item it should be left where it was found and reported to law enforcement. Staff should ask for direction from law enforcement on moving or securing the item, if appropriate.</a:t>
            </a:r>
          </a:p>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400" dirty="0">
                <a:solidFill>
                  <a:prstClr val="black"/>
                </a:solidFill>
                <a:latin typeface="Times New Roman" panose="02020603050405020304" pitchFamily="18" charset="0"/>
                <a:cs typeface="Times New Roman" panose="02020603050405020304" pitchFamily="18" charset="0"/>
              </a:rPr>
              <a:t>Suspected Abandoned or Stolen Vehicle</a:t>
            </a:r>
          </a:p>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dirty="0">
                <a:latin typeface="Times New Roman" panose="02020603050405020304" pitchFamily="18" charset="0"/>
                <a:cs typeface="Times New Roman" panose="02020603050405020304" pitchFamily="18" charset="0"/>
              </a:rPr>
              <a:t>Report the license plate to police dispatch. If no license plate exists, report the VIN and description to police dispatch.</a:t>
            </a:r>
          </a:p>
          <a:p>
            <a:r>
              <a:rPr lang="en-US" dirty="0">
                <a:latin typeface="Times New Roman" panose="02020603050405020304" pitchFamily="18" charset="0"/>
                <a:cs typeface="Times New Roman" panose="02020603050405020304" pitchFamily="18" charset="0"/>
              </a:rPr>
              <a:t>If the vehicle is stolen police will respond. If the vehicle is abandoned follow your policy on private removal of the vehicle</a:t>
            </a:r>
          </a:p>
        </p:txBody>
      </p:sp>
    </p:spTree>
    <p:extLst>
      <p:ext uri="{BB962C8B-B14F-4D97-AF65-F5344CB8AC3E}">
        <p14:creationId xmlns:p14="http://schemas.microsoft.com/office/powerpoint/2010/main" val="862279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947839" y="643637"/>
            <a:ext cx="294343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Evidence Handling</a:t>
            </a:r>
          </a:p>
        </p:txBody>
      </p:sp>
      <p:sp>
        <p:nvSpPr>
          <p:cNvPr id="13" name="TextBox 12">
            <a:extLst>
              <a:ext uri="{FF2B5EF4-FFF2-40B4-BE49-F238E27FC236}">
                <a16:creationId xmlns:a16="http://schemas.microsoft.com/office/drawing/2014/main" id="{E486C566-0312-4016-A145-E0ACE5BF6F48}"/>
              </a:ext>
            </a:extLst>
          </p:cNvPr>
          <p:cNvSpPr txBox="1"/>
          <p:nvPr/>
        </p:nvSpPr>
        <p:spPr>
          <a:xfrm>
            <a:off x="3791316" y="1252541"/>
            <a:ext cx="7256477"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Anything suspicious – leave the scene, do not touch anything and secure the location for law enforcement.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Inform your supervisor and call 911.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Suspicious circumstance may include but are not limited to:</a:t>
            </a:r>
          </a:p>
          <a:p>
            <a:pPr lvl="1"/>
            <a:r>
              <a:rPr lang="en-US" dirty="0">
                <a:latin typeface="Times New Roman" panose="02020603050405020304" pitchFamily="18" charset="0"/>
                <a:cs typeface="Times New Roman" panose="02020603050405020304" pitchFamily="18" charset="0"/>
              </a:rPr>
              <a:t>- Blood, hazardous materials, firearms or other weapon, signs of   struggle or assault, theft or criminal trespass.</a:t>
            </a:r>
          </a:p>
        </p:txBody>
      </p:sp>
      <p:pic>
        <p:nvPicPr>
          <p:cNvPr id="15" name="Picture 2" descr="Police Line, Crime Scene Tape Stock Footage Video (100% Royalty-free)  1019128606 | Shutterstock">
            <a:extLst>
              <a:ext uri="{FF2B5EF4-FFF2-40B4-BE49-F238E27FC236}">
                <a16:creationId xmlns:a16="http://schemas.microsoft.com/office/drawing/2014/main" id="{1F443128-BA2C-4F89-8206-42CA7A94D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0578" y="3714109"/>
            <a:ext cx="4437951" cy="250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14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6017570" y="643637"/>
            <a:ext cx="2803973"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Screening Renters</a:t>
            </a:r>
          </a:p>
        </p:txBody>
      </p:sp>
      <p:sp>
        <p:nvSpPr>
          <p:cNvPr id="6" name="TextBox 5">
            <a:extLst>
              <a:ext uri="{FF2B5EF4-FFF2-40B4-BE49-F238E27FC236}">
                <a16:creationId xmlns:a16="http://schemas.microsoft.com/office/drawing/2014/main" id="{83C13598-C106-4C82-BCA4-E0C20E1EE8AC}"/>
              </a:ext>
            </a:extLst>
          </p:cNvPr>
          <p:cNvSpPr txBox="1"/>
          <p:nvPr/>
        </p:nvSpPr>
        <p:spPr>
          <a:xfrm>
            <a:off x="7583647" y="1219581"/>
            <a:ext cx="4035105" cy="5016758"/>
          </a:xfrm>
          <a:prstGeom prst="rect">
            <a:avLst/>
          </a:prstGeom>
          <a:noFill/>
        </p:spPr>
        <p:txBody>
          <a:bodyPr wrap="square" rtlCol="0">
            <a:spAutoFit/>
          </a:bodyPr>
          <a:lstStyle/>
          <a:p>
            <a:pPr lvl="0">
              <a:defRPr/>
            </a:pPr>
            <a:r>
              <a:rPr lang="en-US" sz="1600" dirty="0">
                <a:solidFill>
                  <a:prstClr val="black"/>
                </a:solidFill>
                <a:latin typeface="Times New Roman" panose="02020603050405020304" pitchFamily="18" charset="0"/>
                <a:cs typeface="Times New Roman" panose="02020603050405020304" pitchFamily="18" charset="0"/>
              </a:rPr>
              <a:t>Do you require or have a Crime Free Addendum in your lease agreement?</a:t>
            </a:r>
          </a:p>
          <a:p>
            <a:pPr lvl="0">
              <a:defRPr/>
            </a:pPr>
            <a:r>
              <a:rPr lang="en-US" sz="1600" dirty="0">
                <a:solidFill>
                  <a:srgbClr val="FF0000"/>
                </a:solidFill>
                <a:latin typeface="Times New Roman" panose="02020603050405020304" pitchFamily="18" charset="0"/>
                <a:cs typeface="Times New Roman" panose="02020603050405020304" pitchFamily="18" charset="0"/>
              </a:rPr>
              <a:t>A Crime Free Addendum is a legal document which allows you to act if criminal activity is occurring. </a:t>
            </a:r>
          </a:p>
          <a:p>
            <a:pPr lvl="0">
              <a:defRPr/>
            </a:pPr>
            <a:endParaRPr lang="en-US" sz="1600" dirty="0">
              <a:solidFill>
                <a:prstClr val="black"/>
              </a:solidFill>
              <a:latin typeface="Times New Roman" panose="02020603050405020304" pitchFamily="18" charset="0"/>
              <a:cs typeface="Times New Roman" panose="02020603050405020304" pitchFamily="18" charset="0"/>
            </a:endParaRPr>
          </a:p>
          <a:p>
            <a:pPr lvl="0">
              <a:defRPr/>
            </a:pPr>
            <a:r>
              <a:rPr lang="en-US" sz="1600" dirty="0">
                <a:solidFill>
                  <a:prstClr val="black"/>
                </a:solidFill>
                <a:latin typeface="Times New Roman" panose="02020603050405020304" pitchFamily="18" charset="0"/>
                <a:cs typeface="Times New Roman" panose="02020603050405020304" pitchFamily="18" charset="0"/>
              </a:rPr>
              <a:t>Do you present the Addendum with the rental application?   </a:t>
            </a:r>
          </a:p>
          <a:p>
            <a:pPr lvl="0">
              <a:defRPr/>
            </a:pPr>
            <a:r>
              <a:rPr lang="en-US" sz="1600" dirty="0">
                <a:solidFill>
                  <a:srgbClr val="FF0000"/>
                </a:solidFill>
                <a:latin typeface="Times New Roman" panose="02020603050405020304" pitchFamily="18" charset="0"/>
                <a:cs typeface="Times New Roman" panose="02020603050405020304" pitchFamily="18" charset="0"/>
              </a:rPr>
              <a:t>Presenting the Crime Free Addendum at the time of the application may detour a renter who may have criminal intent. This should be done before any fees or deposits. </a:t>
            </a:r>
          </a:p>
          <a:p>
            <a:pPr lvl="0">
              <a:defRPr/>
            </a:pPr>
            <a:endParaRPr lang="en-US" sz="1600" dirty="0">
              <a:solidFill>
                <a:prstClr val="black"/>
              </a:solidFill>
              <a:latin typeface="Times New Roman" panose="02020603050405020304" pitchFamily="18" charset="0"/>
              <a:cs typeface="Times New Roman" panose="02020603050405020304" pitchFamily="18" charset="0"/>
            </a:endParaRPr>
          </a:p>
          <a:p>
            <a:pPr lvl="0">
              <a:defRPr/>
            </a:pPr>
            <a:r>
              <a:rPr lang="en-US" sz="1600" dirty="0">
                <a:solidFill>
                  <a:prstClr val="black"/>
                </a:solidFill>
                <a:latin typeface="Times New Roman" panose="02020603050405020304" pitchFamily="18" charset="0"/>
                <a:cs typeface="Times New Roman" panose="02020603050405020304" pitchFamily="18" charset="0"/>
              </a:rPr>
              <a:t>Do you verify identification?</a:t>
            </a:r>
          </a:p>
          <a:p>
            <a:pPr lvl="0">
              <a:defRPr/>
            </a:pPr>
            <a:r>
              <a:rPr lang="en-US" sz="1600" dirty="0">
                <a:solidFill>
                  <a:srgbClr val="FF0000"/>
                </a:solidFill>
                <a:latin typeface="Times New Roman" panose="02020603050405020304" pitchFamily="18" charset="0"/>
                <a:cs typeface="Times New Roman" panose="02020603050405020304" pitchFamily="18" charset="0"/>
              </a:rPr>
              <a:t>Always have the applicant provide a valid identification and if possible, 2 forms of valid identification.</a:t>
            </a:r>
          </a:p>
          <a:p>
            <a:pPr lvl="0">
              <a:defRPr/>
            </a:pPr>
            <a:endParaRPr lang="en-US" sz="1600" dirty="0">
              <a:solidFill>
                <a:srgbClr val="FF0000"/>
              </a:solidFill>
              <a:latin typeface="Times New Roman" panose="02020603050405020304" pitchFamily="18" charset="0"/>
              <a:cs typeface="Times New Roman" panose="02020603050405020304" pitchFamily="18" charset="0"/>
            </a:endParaRPr>
          </a:p>
          <a:p>
            <a:pPr lvl="0">
              <a:defRPr/>
            </a:pPr>
            <a:r>
              <a:rPr lang="en-US" sz="1600" dirty="0">
                <a:latin typeface="Times New Roman" panose="02020603050405020304" pitchFamily="18" charset="0"/>
                <a:cs typeface="Times New Roman" panose="02020603050405020304" pitchFamily="18" charset="0"/>
              </a:rPr>
              <a:t>Consider requiring a fingerprint to accompany paperwork.</a:t>
            </a:r>
          </a:p>
        </p:txBody>
      </p:sp>
      <p:pic>
        <p:nvPicPr>
          <p:cNvPr id="13" name="Picture 12">
            <a:extLst>
              <a:ext uri="{FF2B5EF4-FFF2-40B4-BE49-F238E27FC236}">
                <a16:creationId xmlns:a16="http://schemas.microsoft.com/office/drawing/2014/main" id="{696BF6CA-B75B-40A9-92DF-19853D361617}"/>
              </a:ext>
            </a:extLst>
          </p:cNvPr>
          <p:cNvPicPr>
            <a:picLocks noChangeAspect="1"/>
          </p:cNvPicPr>
          <p:nvPr/>
        </p:nvPicPr>
        <p:blipFill>
          <a:blip r:embed="rId5"/>
          <a:stretch>
            <a:fillRect/>
          </a:stretch>
        </p:blipFill>
        <p:spPr>
          <a:xfrm>
            <a:off x="3016989" y="1682396"/>
            <a:ext cx="4307566" cy="3650510"/>
          </a:xfrm>
          <a:prstGeom prst="rect">
            <a:avLst/>
          </a:prstGeom>
        </p:spPr>
      </p:pic>
    </p:spTree>
    <p:extLst>
      <p:ext uri="{BB962C8B-B14F-4D97-AF65-F5344CB8AC3E}">
        <p14:creationId xmlns:p14="http://schemas.microsoft.com/office/powerpoint/2010/main" val="3247902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855713" y="5831084"/>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4" name="TextBox 3"/>
          <p:cNvSpPr txBox="1"/>
          <p:nvPr/>
        </p:nvSpPr>
        <p:spPr>
          <a:xfrm>
            <a:off x="4855713" y="1443465"/>
            <a:ext cx="6525491" cy="41242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Todays</a:t>
            </a:r>
            <a:r>
              <a:rPr kumimoji="0" lang="en-US" sz="28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Objectives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Create a proactive partnership between Self Storage Facilities and the Lone Tree Police Department.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Create relationships between Self Storage Facilities.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Discuss and share information on current criminal trends at Self Storage Facilities, both locally and across the nation.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Problem solve criminal activity and work together to find solutions to keep our properties safe.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 working group that meets regularly)</a:t>
            </a:r>
          </a:p>
          <a:p>
            <a:pPr marL="342900" marR="0" lvl="0" indent="-342900" algn="l" defTabSz="914400" rtl="0" eaLnBrk="1" fontAlgn="auto" latinLnBrk="0" hangingPunct="1">
              <a:lnSpc>
                <a:spcPct val="100000"/>
              </a:lnSpc>
              <a:spcBef>
                <a:spcPts val="0"/>
              </a:spcBef>
              <a:spcAft>
                <a:spcPts val="0"/>
              </a:spcAft>
              <a:buClrTx/>
              <a:buSzTx/>
              <a:buFontTx/>
              <a:buAutoNum type="arabicPeriod" startAt="5"/>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Discuss how Crime Free Self Storage Program works to reduce the chances of criminal activity at your location.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697943" y="1443465"/>
            <a:ext cx="1906523" cy="3031042"/>
          </a:xfrm>
          <a:prstGeom prst="rect">
            <a:avLst/>
          </a:prstGeom>
          <a:noFill/>
          <a:ln>
            <a:no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6BEEF4AC-74BD-4672-BAB4-5B2F278B1F6F}"/>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EC9769C-5357-4FB2-99B3-58E0777A0966}"/>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77998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125363" y="574225"/>
            <a:ext cx="4398384"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Crime Free Lease Addendum</a:t>
            </a:r>
          </a:p>
        </p:txBody>
      </p:sp>
      <p:sp>
        <p:nvSpPr>
          <p:cNvPr id="6" name="TextBox 5">
            <a:extLst>
              <a:ext uri="{FF2B5EF4-FFF2-40B4-BE49-F238E27FC236}">
                <a16:creationId xmlns:a16="http://schemas.microsoft.com/office/drawing/2014/main" id="{83C13598-C106-4C82-BCA4-E0C20E1EE8AC}"/>
              </a:ext>
            </a:extLst>
          </p:cNvPr>
          <p:cNvSpPr txBox="1"/>
          <p:nvPr/>
        </p:nvSpPr>
        <p:spPr>
          <a:xfrm>
            <a:off x="6677637" y="1219581"/>
            <a:ext cx="4941115" cy="4646913"/>
          </a:xfrm>
          <a:prstGeom prst="rect">
            <a:avLst/>
          </a:prstGeom>
          <a:noFill/>
        </p:spPr>
        <p:txBody>
          <a:bodyPr wrap="square" rtlCol="0">
            <a:spAutoFit/>
          </a:bodyPr>
          <a:lstStyle/>
          <a:p>
            <a:pPr lvl="0">
              <a:lnSpc>
                <a:spcPct val="107000"/>
              </a:lnSpc>
              <a:spcAft>
                <a:spcPts val="800"/>
              </a:spcAft>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Consider attaching a Crime Free Lease Addendum to your screening process in order to dissuade any individuals potentially involved in criminal activity.  The addendum could include pieces such as: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Renter (and guests) agree not to engage in or facilitate illegal activity on the premises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Not permitting the unit to be used for or facilitate illegal activity</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Not engaging in the manufacture, sale, or distribution or illegal drugs</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Not engaging in acts or threats of violence</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Any violation of this addendum is a serious violation and good cause for termination</a:t>
            </a:r>
          </a:p>
          <a:p>
            <a:pPr marL="457200" lvl="0" indent="-457200">
              <a:lnSpc>
                <a:spcPct val="107000"/>
              </a:lnSpc>
              <a:spcAft>
                <a:spcPts val="800"/>
              </a:spcAft>
              <a:buFont typeface="Arial" panose="020B0604020202020204" pitchFamily="34" charset="0"/>
              <a:buChar char="•"/>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16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 the event of a criminal investigation, information will be provided to police</a:t>
            </a:r>
            <a:endParaRPr lang="en-US" sz="1600" dirty="0">
              <a:solidFill>
                <a:prstClr val="black"/>
              </a:solidFill>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696BF6CA-B75B-40A9-92DF-19853D361617}"/>
              </a:ext>
            </a:extLst>
          </p:cNvPr>
          <p:cNvPicPr>
            <a:picLocks noChangeAspect="1"/>
          </p:cNvPicPr>
          <p:nvPr/>
        </p:nvPicPr>
        <p:blipFill>
          <a:blip r:embed="rId5"/>
          <a:stretch>
            <a:fillRect/>
          </a:stretch>
        </p:blipFill>
        <p:spPr>
          <a:xfrm>
            <a:off x="3054210" y="1373888"/>
            <a:ext cx="3221894" cy="3099329"/>
          </a:xfrm>
          <a:prstGeom prst="rect">
            <a:avLst/>
          </a:prstGeom>
        </p:spPr>
      </p:pic>
    </p:spTree>
    <p:extLst>
      <p:ext uri="{BB962C8B-B14F-4D97-AF65-F5344CB8AC3E}">
        <p14:creationId xmlns:p14="http://schemas.microsoft.com/office/powerpoint/2010/main" val="2947243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3070371" y="1373888"/>
            <a:ext cx="4504888" cy="4136517"/>
          </a:xfrm>
          <a:prstGeom prst="rect">
            <a:avLst/>
          </a:prstGeom>
          <a:noFill/>
        </p:spPr>
        <p:txBody>
          <a:bodyPr wrap="square" rtlCol="0">
            <a:spAutoFit/>
          </a:bodyPr>
          <a:lstStyle/>
          <a:p>
            <a:pPr lvl="0">
              <a:spcBef>
                <a:spcPct val="20000"/>
              </a:spcBef>
              <a:buClr>
                <a:srgbClr val="F0A22E"/>
              </a:buClr>
              <a:buSzPct val="70000"/>
              <a:defRPr/>
            </a:pPr>
            <a:r>
              <a:rPr lang="en-US" dirty="0">
                <a:latin typeface="Times New Roman" panose="02020603050405020304" pitchFamily="18" charset="0"/>
                <a:cs typeface="Times New Roman" panose="02020603050405020304" pitchFamily="18" charset="0"/>
              </a:rPr>
              <a:t>Understand crime and the criminal mind. </a:t>
            </a:r>
          </a:p>
          <a:p>
            <a:pPr lvl="0">
              <a:spcBef>
                <a:spcPct val="20000"/>
              </a:spcBef>
              <a:buClr>
                <a:srgbClr val="F0A22E"/>
              </a:buClr>
              <a:buSzPct val="70000"/>
              <a:defRPr/>
            </a:pPr>
            <a:endParaRPr lang="en-US" dirty="0">
              <a:latin typeface="Times New Roman" panose="02020603050405020304" pitchFamily="18" charset="0"/>
              <a:cs typeface="Times New Roman" panose="02020603050405020304" pitchFamily="18" charset="0"/>
            </a:endParaRPr>
          </a:p>
          <a:p>
            <a:pPr lvl="0">
              <a:spcBef>
                <a:spcPct val="20000"/>
              </a:spcBef>
              <a:buClr>
                <a:srgbClr val="F0A22E"/>
              </a:buClr>
              <a:buSzPct val="70000"/>
              <a:defRPr/>
            </a:pPr>
            <a:r>
              <a:rPr lang="en-US" dirty="0">
                <a:latin typeface="Times New Roman" panose="02020603050405020304" pitchFamily="18" charset="0"/>
                <a:cs typeface="Times New Roman" panose="02020603050405020304" pitchFamily="18" charset="0"/>
              </a:rPr>
              <a:t>Criminals are like predators- looking for easy victims.</a:t>
            </a:r>
          </a:p>
          <a:p>
            <a:pPr lvl="0">
              <a:spcBef>
                <a:spcPct val="20000"/>
              </a:spcBef>
              <a:buClr>
                <a:srgbClr val="F0A22E"/>
              </a:buClr>
              <a:buSzPct val="70000"/>
              <a:defRPr/>
            </a:pPr>
            <a:endParaRPr lang="en-US" dirty="0">
              <a:latin typeface="Times New Roman" panose="02020603050405020304" pitchFamily="18" charset="0"/>
              <a:cs typeface="Times New Roman" panose="02020603050405020304" pitchFamily="18" charset="0"/>
            </a:endParaRPr>
          </a:p>
          <a:p>
            <a:pPr lvl="0">
              <a:spcBef>
                <a:spcPct val="20000"/>
              </a:spcBef>
              <a:buClr>
                <a:srgbClr val="F0A22E"/>
              </a:buClr>
              <a:buSzPct val="70000"/>
              <a:defRPr/>
            </a:pPr>
            <a:r>
              <a:rPr lang="en-US" dirty="0">
                <a:latin typeface="Times New Roman" panose="02020603050405020304" pitchFamily="18" charset="0"/>
                <a:cs typeface="Times New Roman" panose="02020603050405020304" pitchFamily="18" charset="0"/>
              </a:rPr>
              <a:t>Crime IS a community problem and crime prevention MUST be a community effort.</a:t>
            </a:r>
          </a:p>
          <a:p>
            <a:pPr lvl="0">
              <a:spcBef>
                <a:spcPct val="20000"/>
              </a:spcBef>
              <a:buClr>
                <a:srgbClr val="F0A22E"/>
              </a:buClr>
              <a:buSzPct val="70000"/>
              <a:defRPr/>
            </a:pPr>
            <a:endParaRPr lang="en-US" dirty="0">
              <a:latin typeface="Times New Roman" panose="02020603050405020304" pitchFamily="18" charset="0"/>
              <a:cs typeface="Times New Roman" panose="02020603050405020304" pitchFamily="18" charset="0"/>
            </a:endParaRPr>
          </a:p>
          <a:p>
            <a:pPr lvl="0">
              <a:spcBef>
                <a:spcPct val="20000"/>
              </a:spcBef>
              <a:buClr>
                <a:srgbClr val="F0A22E"/>
              </a:buClr>
              <a:buSzPct val="70000"/>
              <a:defRPr/>
            </a:pPr>
            <a:r>
              <a:rPr lang="en-US" dirty="0">
                <a:latin typeface="Times New Roman" panose="02020603050405020304" pitchFamily="18" charset="0"/>
                <a:cs typeface="Times New Roman" panose="02020603050405020304" pitchFamily="18" charset="0"/>
              </a:rPr>
              <a:t>Crime prevention is a shared responsibility.</a:t>
            </a:r>
          </a:p>
          <a:p>
            <a:pPr lvl="0">
              <a:spcBef>
                <a:spcPct val="20000"/>
              </a:spcBef>
              <a:buClr>
                <a:srgbClr val="F0A22E"/>
              </a:buClr>
              <a:buSzPct val="70000"/>
              <a:defRPr/>
            </a:pPr>
            <a:endParaRPr lang="en-US" dirty="0">
              <a:latin typeface="Times New Roman" panose="02020603050405020304" pitchFamily="18" charset="0"/>
              <a:cs typeface="Times New Roman" panose="02020603050405020304" pitchFamily="18" charset="0"/>
            </a:endParaRPr>
          </a:p>
          <a:p>
            <a:pPr lvl="0">
              <a:spcBef>
                <a:spcPct val="20000"/>
              </a:spcBef>
              <a:buClr>
                <a:srgbClr val="F0A22E"/>
              </a:buClr>
              <a:buSzPct val="70000"/>
              <a:defRPr/>
            </a:pPr>
            <a:r>
              <a:rPr lang="en-US" dirty="0">
                <a:latin typeface="Times New Roman" panose="02020603050405020304" pitchFamily="18" charset="0"/>
                <a:cs typeface="Times New Roman" panose="02020603050405020304" pitchFamily="18" charset="0"/>
              </a:rPr>
              <a:t>Active Property Management can stop criminal activity before it enters your rental community. </a:t>
            </a:r>
          </a:p>
        </p:txBody>
      </p:sp>
      <p:pic>
        <p:nvPicPr>
          <p:cNvPr id="13" name="Picture 12">
            <a:extLst>
              <a:ext uri="{FF2B5EF4-FFF2-40B4-BE49-F238E27FC236}">
                <a16:creationId xmlns:a16="http://schemas.microsoft.com/office/drawing/2014/main" id="{5435842C-0546-4FCF-80A9-02E5052372FE}"/>
              </a:ext>
            </a:extLst>
          </p:cNvPr>
          <p:cNvPicPr>
            <a:picLocks noChangeAspect="1"/>
          </p:cNvPicPr>
          <p:nvPr/>
        </p:nvPicPr>
        <p:blipFill>
          <a:blip r:embed="rId5"/>
          <a:stretch>
            <a:fillRect/>
          </a:stretch>
        </p:blipFill>
        <p:spPr>
          <a:xfrm>
            <a:off x="7575259" y="1509681"/>
            <a:ext cx="4429946" cy="3795026"/>
          </a:xfrm>
          <a:prstGeom prst="rect">
            <a:avLst/>
          </a:prstGeom>
        </p:spPr>
      </p:pic>
    </p:spTree>
    <p:extLst>
      <p:ext uri="{BB962C8B-B14F-4D97-AF65-F5344CB8AC3E}">
        <p14:creationId xmlns:p14="http://schemas.microsoft.com/office/powerpoint/2010/main" val="12639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3070371" y="1373888"/>
            <a:ext cx="4504888" cy="5078313"/>
          </a:xfrm>
          <a:prstGeom prst="rect">
            <a:avLst/>
          </a:prstGeom>
          <a:noFill/>
        </p:spPr>
        <p:txBody>
          <a:bodyPr wrap="square" rtlCol="0">
            <a:spAutoFit/>
          </a:bodyPr>
          <a:lstStyle/>
          <a:p>
            <a:pPr lvl="0">
              <a:defRPr/>
            </a:pPr>
            <a:r>
              <a:rPr lang="en-US" dirty="0">
                <a:solidFill>
                  <a:prstClr val="black"/>
                </a:solidFill>
                <a:latin typeface="Times New Roman" panose="02020603050405020304" pitchFamily="18" charset="0"/>
                <a:cs typeface="Times New Roman" panose="02020603050405020304" pitchFamily="18" charset="0"/>
              </a:rPr>
              <a:t>Do you have regular safety and security meetings with the management team?</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a:solidFill>
                  <a:prstClr val="black"/>
                </a:solidFill>
                <a:latin typeface="Times New Roman" panose="02020603050405020304" pitchFamily="18" charset="0"/>
                <a:cs typeface="Times New Roman" panose="02020603050405020304" pitchFamily="18" charset="0"/>
              </a:rPr>
              <a:t>Do you have regular safety and security training for employees? </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a:solidFill>
                  <a:prstClr val="black"/>
                </a:solidFill>
                <a:latin typeface="Times New Roman" panose="02020603050405020304" pitchFamily="18" charset="0"/>
                <a:cs typeface="Times New Roman" panose="02020603050405020304" pitchFamily="18" charset="0"/>
              </a:rPr>
              <a:t>Are all security equipment cameras, alarms, safe, and lighting functioning properly and do you inspect this regularly?  </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a:solidFill>
                  <a:prstClr val="black"/>
                </a:solidFill>
                <a:latin typeface="Times New Roman" panose="02020603050405020304" pitchFamily="18" charset="0"/>
                <a:cs typeface="Times New Roman" panose="02020603050405020304" pitchFamily="18" charset="0"/>
              </a:rPr>
              <a:t>Are cameras recorded? </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a:solidFill>
                  <a:prstClr val="black"/>
                </a:solidFill>
                <a:latin typeface="Times New Roman" panose="02020603050405020304" pitchFamily="18" charset="0"/>
                <a:cs typeface="Times New Roman" panose="02020603050405020304" pitchFamily="18" charset="0"/>
              </a:rPr>
              <a:t>Are there hiding places or places where unwanted activity occurs? </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dirty="0">
                <a:solidFill>
                  <a:prstClr val="black"/>
                </a:solidFill>
                <a:latin typeface="Times New Roman" panose="02020603050405020304" pitchFamily="18" charset="0"/>
                <a:cs typeface="Times New Roman" panose="02020603050405020304" pitchFamily="18" charset="0"/>
              </a:rPr>
              <a:t>Do you have reoccurring problems and have you problem solved a strategy to solve this activity? </a:t>
            </a:r>
          </a:p>
        </p:txBody>
      </p:sp>
      <p:pic>
        <p:nvPicPr>
          <p:cNvPr id="15" name="Picture 14">
            <a:extLst>
              <a:ext uri="{FF2B5EF4-FFF2-40B4-BE49-F238E27FC236}">
                <a16:creationId xmlns:a16="http://schemas.microsoft.com/office/drawing/2014/main" id="{68ECDE87-6749-43D6-95DC-5784CA6BA95F}"/>
              </a:ext>
            </a:extLst>
          </p:cNvPr>
          <p:cNvPicPr>
            <a:picLocks noChangeAspect="1"/>
          </p:cNvPicPr>
          <p:nvPr/>
        </p:nvPicPr>
        <p:blipFill>
          <a:blip r:embed="rId5"/>
          <a:stretch>
            <a:fillRect/>
          </a:stretch>
        </p:blipFill>
        <p:spPr>
          <a:xfrm>
            <a:off x="7575259" y="1903524"/>
            <a:ext cx="4012389" cy="3580588"/>
          </a:xfrm>
          <a:prstGeom prst="rect">
            <a:avLst/>
          </a:prstGeom>
        </p:spPr>
      </p:pic>
    </p:spTree>
    <p:extLst>
      <p:ext uri="{BB962C8B-B14F-4D97-AF65-F5344CB8AC3E}">
        <p14:creationId xmlns:p14="http://schemas.microsoft.com/office/powerpoint/2010/main" val="5850569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6096000" y="1280587"/>
            <a:ext cx="6096000" cy="4801314"/>
          </a:xfrm>
          <a:prstGeom prst="rect">
            <a:avLst/>
          </a:prstGeom>
          <a:noFill/>
        </p:spPr>
        <p:txBody>
          <a:bodyPr wrap="square" rtlCol="0">
            <a:spAutoFit/>
          </a:bodyPr>
          <a:lstStyle/>
          <a:p>
            <a:pPr lvl="0">
              <a:defRPr/>
            </a:pPr>
            <a:r>
              <a:rPr lang="en-US" b="1" dirty="0">
                <a:solidFill>
                  <a:prstClr val="black"/>
                </a:solidFill>
                <a:latin typeface="Times New Roman" panose="02020603050405020304" pitchFamily="18" charset="0"/>
                <a:cs typeface="Times New Roman" panose="02020603050405020304" pitchFamily="18" charset="0"/>
              </a:rPr>
              <a:t>Engage With Your Tenants </a:t>
            </a:r>
          </a:p>
          <a:p>
            <a:pPr lvl="0">
              <a:defRPr/>
            </a:pPr>
            <a:r>
              <a:rPr lang="en-US" dirty="0">
                <a:solidFill>
                  <a:prstClr val="black"/>
                </a:solidFill>
                <a:latin typeface="Times New Roman" panose="02020603050405020304" pitchFamily="18" charset="0"/>
                <a:cs typeface="Times New Roman" panose="02020603050405020304" pitchFamily="18" charset="0"/>
              </a:rPr>
              <a:t>Maintain security by encouraging your staff to be not only friendly and courteous with customers, but to also take an interest and get to know them when appropriate. You have the opportunity to meet people from all walks of life in the and may potentially spot any nefarious characters if you get involved.</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b="1" dirty="0">
                <a:solidFill>
                  <a:prstClr val="black"/>
                </a:solidFill>
                <a:latin typeface="Times New Roman" panose="02020603050405020304" pitchFamily="18" charset="0"/>
                <a:cs typeface="Times New Roman" panose="02020603050405020304" pitchFamily="18" charset="0"/>
              </a:rPr>
              <a:t>Always Check Credentials</a:t>
            </a:r>
          </a:p>
          <a:p>
            <a:pPr lvl="0">
              <a:defRPr/>
            </a:pPr>
            <a:r>
              <a:rPr lang="en-US" dirty="0">
                <a:solidFill>
                  <a:prstClr val="black"/>
                </a:solidFill>
                <a:latin typeface="Times New Roman" panose="02020603050405020304" pitchFamily="18" charset="0"/>
                <a:cs typeface="Times New Roman" panose="02020603050405020304" pitchFamily="18" charset="0"/>
              </a:rPr>
              <a:t>Train your staff to verify the identity of every contractor that walks onto your property, whether they’re delivering flowers or fixing a sink. Make sure you thoroughly check the background of any contract partners as well, such as security officers or landscapers.</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r>
              <a:rPr lang="en-US" b="1" dirty="0">
                <a:solidFill>
                  <a:prstClr val="black"/>
                </a:solidFill>
                <a:latin typeface="Times New Roman" panose="02020603050405020304" pitchFamily="18" charset="0"/>
                <a:cs typeface="Times New Roman" panose="02020603050405020304" pitchFamily="18" charset="0"/>
              </a:rPr>
              <a:t>Consider Controlling After-Hours Access</a:t>
            </a:r>
          </a:p>
          <a:p>
            <a:pPr lvl="0">
              <a:defRPr/>
            </a:pPr>
            <a:r>
              <a:rPr lang="en-US" dirty="0">
                <a:solidFill>
                  <a:prstClr val="black"/>
                </a:solidFill>
                <a:latin typeface="Times New Roman" panose="02020603050405020304" pitchFamily="18" charset="0"/>
                <a:cs typeface="Times New Roman" panose="02020603050405020304" pitchFamily="18" charset="0"/>
              </a:rPr>
              <a:t>There’s a balance between customer service and security; your customers should feel both welcome and safe. </a:t>
            </a:r>
          </a:p>
        </p:txBody>
      </p:sp>
      <p:pic>
        <p:nvPicPr>
          <p:cNvPr id="2" name="Picture 1">
            <a:extLst>
              <a:ext uri="{FF2B5EF4-FFF2-40B4-BE49-F238E27FC236}">
                <a16:creationId xmlns:a16="http://schemas.microsoft.com/office/drawing/2014/main" id="{DD5118ED-9B19-48CD-93D9-C3F5522EF270}"/>
              </a:ext>
            </a:extLst>
          </p:cNvPr>
          <p:cNvPicPr>
            <a:picLocks noChangeAspect="1"/>
          </p:cNvPicPr>
          <p:nvPr/>
        </p:nvPicPr>
        <p:blipFill>
          <a:blip r:embed="rId5"/>
          <a:stretch>
            <a:fillRect/>
          </a:stretch>
        </p:blipFill>
        <p:spPr>
          <a:xfrm>
            <a:off x="3063566" y="1345903"/>
            <a:ext cx="2605449" cy="4851525"/>
          </a:xfrm>
          <a:prstGeom prst="rect">
            <a:avLst/>
          </a:prstGeom>
        </p:spPr>
      </p:pic>
    </p:spTree>
    <p:extLst>
      <p:ext uri="{BB962C8B-B14F-4D97-AF65-F5344CB8AC3E}">
        <p14:creationId xmlns:p14="http://schemas.microsoft.com/office/powerpoint/2010/main" val="427807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6096000" y="1280587"/>
            <a:ext cx="6096000" cy="4247317"/>
          </a:xfrm>
          <a:prstGeom prst="rect">
            <a:avLst/>
          </a:prstGeom>
          <a:noFill/>
        </p:spPr>
        <p:txBody>
          <a:bodyPr wrap="square" rtlCol="0">
            <a:spAutoFit/>
          </a:bodyPr>
          <a:lstStyle/>
          <a:p>
            <a:pPr lvl="0">
              <a:defRPr/>
            </a:pPr>
            <a:r>
              <a:rPr lang="en-US" b="1" dirty="0">
                <a:solidFill>
                  <a:prstClr val="black"/>
                </a:solidFill>
                <a:latin typeface="Times New Roman" panose="02020603050405020304" pitchFamily="18" charset="0"/>
                <a:cs typeface="Times New Roman" panose="02020603050405020304" pitchFamily="18" charset="0"/>
              </a:rPr>
              <a:t>Update Keys and Locks</a:t>
            </a:r>
          </a:p>
          <a:p>
            <a:pPr lvl="0">
              <a:defRPr/>
            </a:pPr>
            <a:r>
              <a:rPr lang="en-US" dirty="0">
                <a:solidFill>
                  <a:prstClr val="black"/>
                </a:solidFill>
                <a:latin typeface="Times New Roman" panose="02020603050405020304" pitchFamily="18" charset="0"/>
                <a:cs typeface="Times New Roman" panose="02020603050405020304" pitchFamily="18" charset="0"/>
              </a:rPr>
              <a:t>Make sure your employees and contractors are well-trained regarding how keys are distributed. Re-key lockers between tenants. Disc locks are recommended as they are the hardest to cut open.</a:t>
            </a:r>
          </a:p>
          <a:p>
            <a:pPr lvl="0">
              <a:defRPr/>
            </a:pPr>
            <a:endParaRPr lang="en-US" dirty="0">
              <a:solidFill>
                <a:prstClr val="black"/>
              </a:solidFill>
              <a:latin typeface="Times New Roman" panose="02020603050405020304" pitchFamily="18" charset="0"/>
              <a:cs typeface="Times New Roman" panose="02020603050405020304" pitchFamily="18" charset="0"/>
            </a:endParaRPr>
          </a:p>
          <a:p>
            <a:pPr lvl="0">
              <a:defRPr/>
            </a:pPr>
            <a:endParaRPr lang="en-US" b="1" dirty="0">
              <a:solidFill>
                <a:prstClr val="black"/>
              </a:solidFill>
              <a:latin typeface="Times New Roman" panose="02020603050405020304" pitchFamily="18" charset="0"/>
              <a:cs typeface="Times New Roman" panose="02020603050405020304" pitchFamily="18" charset="0"/>
            </a:endParaRPr>
          </a:p>
          <a:p>
            <a:pPr lvl="0">
              <a:defRPr/>
            </a:pPr>
            <a:endParaRPr lang="en-US" b="1" dirty="0">
              <a:solidFill>
                <a:prstClr val="black"/>
              </a:solidFill>
              <a:latin typeface="Times New Roman" panose="02020603050405020304" pitchFamily="18" charset="0"/>
              <a:cs typeface="Times New Roman" panose="02020603050405020304" pitchFamily="18" charset="0"/>
            </a:endParaRPr>
          </a:p>
          <a:p>
            <a:pPr lvl="0">
              <a:defRPr/>
            </a:pPr>
            <a:r>
              <a:rPr lang="en-US" b="1" dirty="0">
                <a:solidFill>
                  <a:prstClr val="black"/>
                </a:solidFill>
                <a:latin typeface="Times New Roman" panose="02020603050405020304" pitchFamily="18" charset="0"/>
                <a:cs typeface="Times New Roman" panose="02020603050405020304" pitchFamily="18" charset="0"/>
              </a:rPr>
              <a:t>Provide Staff With Uniforms and Name Tags</a:t>
            </a:r>
          </a:p>
          <a:p>
            <a:pPr lvl="0">
              <a:defRPr/>
            </a:pPr>
            <a:r>
              <a:rPr lang="en-US" dirty="0">
                <a:solidFill>
                  <a:prstClr val="black"/>
                </a:solidFill>
                <a:latin typeface="Times New Roman" panose="02020603050405020304" pitchFamily="18" charset="0"/>
                <a:cs typeface="Times New Roman" panose="02020603050405020304" pitchFamily="18" charset="0"/>
              </a:rPr>
              <a:t>You should consider outfitting your employees in company-issued uniforms and having them wear name tags. A properly uniformed staff allows them to be easily distinguished. It not only helps tenants easily identify who they can reach out to for assistance, but it can also make them feel safe, knowing that your staff is constantly keeping an eye on the property.</a:t>
            </a:r>
          </a:p>
        </p:txBody>
      </p:sp>
      <p:pic>
        <p:nvPicPr>
          <p:cNvPr id="5" name="Picture 4">
            <a:extLst>
              <a:ext uri="{FF2B5EF4-FFF2-40B4-BE49-F238E27FC236}">
                <a16:creationId xmlns:a16="http://schemas.microsoft.com/office/drawing/2014/main" id="{B753ECD6-0008-4279-9182-C91287B00106}"/>
              </a:ext>
            </a:extLst>
          </p:cNvPr>
          <p:cNvPicPr>
            <a:picLocks noChangeAspect="1"/>
          </p:cNvPicPr>
          <p:nvPr/>
        </p:nvPicPr>
        <p:blipFill>
          <a:blip r:embed="rId5"/>
          <a:stretch>
            <a:fillRect/>
          </a:stretch>
        </p:blipFill>
        <p:spPr>
          <a:xfrm>
            <a:off x="3280976" y="1182246"/>
            <a:ext cx="1934534" cy="4433307"/>
          </a:xfrm>
          <a:prstGeom prst="rect">
            <a:avLst/>
          </a:prstGeom>
        </p:spPr>
      </p:pic>
    </p:spTree>
    <p:extLst>
      <p:ext uri="{BB962C8B-B14F-4D97-AF65-F5344CB8AC3E}">
        <p14:creationId xmlns:p14="http://schemas.microsoft.com/office/powerpoint/2010/main" val="2143865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2803277" y="1280587"/>
            <a:ext cx="9232557" cy="2677656"/>
          </a:xfrm>
          <a:prstGeom prst="rect">
            <a:avLst/>
          </a:prstGeom>
          <a:noFill/>
        </p:spPr>
        <p:txBody>
          <a:bodyPr wrap="square" rtlCol="0">
            <a:spAutoFit/>
          </a:bodyPr>
          <a:lstStyle/>
          <a:p>
            <a:pPr lvl="0">
              <a:defRPr/>
            </a:pPr>
            <a:r>
              <a:rPr lang="en-US" sz="1400" b="1" dirty="0">
                <a:solidFill>
                  <a:prstClr val="black"/>
                </a:solidFill>
                <a:latin typeface="Times New Roman" panose="02020603050405020304" pitchFamily="18" charset="0"/>
                <a:cs typeface="Times New Roman" panose="02020603050405020304" pitchFamily="18" charset="0"/>
              </a:rPr>
              <a:t>Monitor Your Closed-Circuit Television</a:t>
            </a:r>
          </a:p>
          <a:p>
            <a:pPr lvl="0">
              <a:defRPr/>
            </a:pPr>
            <a:r>
              <a:rPr lang="en-US" sz="1400" dirty="0">
                <a:solidFill>
                  <a:prstClr val="black"/>
                </a:solidFill>
                <a:latin typeface="Times New Roman" panose="02020603050405020304" pitchFamily="18" charset="0"/>
                <a:cs typeface="Times New Roman" panose="02020603050405020304" pitchFamily="18" charset="0"/>
              </a:rPr>
              <a:t>It’s not enough to just install cameras; make sure to check them, too. There are activity-activated cameras that issue an alert when there’s activity somewhere there shouldn’t be, or you might hire a third party to monitor your cameras. Some systems have voice-command capabilities, meaning you can not only monitor, but also verbally warn people off.</a:t>
            </a:r>
          </a:p>
          <a:p>
            <a:pPr lvl="0">
              <a:defRPr/>
            </a:pPr>
            <a:endParaRPr lang="en-US" sz="1400" dirty="0">
              <a:solidFill>
                <a:prstClr val="black"/>
              </a:solidFill>
              <a:latin typeface="Times New Roman" panose="02020603050405020304" pitchFamily="18" charset="0"/>
              <a:cs typeface="Times New Roman" panose="02020603050405020304" pitchFamily="18" charset="0"/>
            </a:endParaRPr>
          </a:p>
          <a:p>
            <a:pPr lvl="0">
              <a:defRPr/>
            </a:pPr>
            <a:r>
              <a:rPr lang="en-US" sz="1400" b="1" dirty="0">
                <a:solidFill>
                  <a:prstClr val="black"/>
                </a:solidFill>
                <a:latin typeface="Times New Roman" panose="02020603050405020304" pitchFamily="18" charset="0"/>
                <a:cs typeface="Times New Roman" panose="02020603050405020304" pitchFamily="18" charset="0"/>
              </a:rPr>
              <a:t>Regularly Evaluate and Make Changes</a:t>
            </a:r>
          </a:p>
          <a:p>
            <a:pPr lvl="0">
              <a:defRPr/>
            </a:pPr>
            <a:r>
              <a:rPr lang="en-US" sz="1400" dirty="0">
                <a:solidFill>
                  <a:prstClr val="black"/>
                </a:solidFill>
                <a:latin typeface="Times New Roman" panose="02020603050405020304" pitchFamily="18" charset="0"/>
                <a:cs typeface="Times New Roman" panose="02020603050405020304" pitchFamily="18" charset="0"/>
              </a:rPr>
              <a:t>You should be reviewing property conditions on a regular schedule. Consider using checklists to ensure that areas like stairwells and hallways are well-lit, clean and safe.</a:t>
            </a:r>
          </a:p>
          <a:p>
            <a:pPr lvl="0">
              <a:defRPr/>
            </a:pPr>
            <a:endParaRPr lang="en-US" sz="1400" dirty="0">
              <a:solidFill>
                <a:prstClr val="black"/>
              </a:solidFill>
              <a:latin typeface="Times New Roman" panose="02020603050405020304" pitchFamily="18" charset="0"/>
              <a:cs typeface="Times New Roman" panose="02020603050405020304" pitchFamily="18" charset="0"/>
            </a:endParaRPr>
          </a:p>
          <a:p>
            <a:pPr lvl="0">
              <a:defRPr/>
            </a:pPr>
            <a:r>
              <a:rPr lang="en-US" sz="1400" b="1" dirty="0">
                <a:solidFill>
                  <a:prstClr val="black"/>
                </a:solidFill>
                <a:latin typeface="Times New Roman" panose="02020603050405020304" pitchFamily="18" charset="0"/>
                <a:cs typeface="Times New Roman" panose="02020603050405020304" pitchFamily="18" charset="0"/>
              </a:rPr>
              <a:t>Have a Clear Emergency Response Plan</a:t>
            </a:r>
          </a:p>
          <a:p>
            <a:pPr lvl="0">
              <a:defRPr/>
            </a:pPr>
            <a:r>
              <a:rPr lang="en-US" sz="1400" dirty="0">
                <a:solidFill>
                  <a:prstClr val="black"/>
                </a:solidFill>
                <a:latin typeface="Times New Roman" panose="02020603050405020304" pitchFamily="18" charset="0"/>
                <a:cs typeface="Times New Roman" panose="02020603050405020304" pitchFamily="18" charset="0"/>
              </a:rPr>
              <a:t>Make sure your management team meets with law enforcement and emergency services on a regular basis, so there’s good two-way communication, and update your emergency plans as needed.</a:t>
            </a:r>
          </a:p>
        </p:txBody>
      </p:sp>
      <p:pic>
        <p:nvPicPr>
          <p:cNvPr id="3074" name="Picture 2" descr="Self Storage Units Birmingham, AL | Greystone Self Storage">
            <a:extLst>
              <a:ext uri="{FF2B5EF4-FFF2-40B4-BE49-F238E27FC236}">
                <a16:creationId xmlns:a16="http://schemas.microsoft.com/office/drawing/2014/main" id="{7BDB377C-C179-4A26-86FE-845C876292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058" y="4209731"/>
            <a:ext cx="5384999" cy="188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72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33909" y="-55418"/>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727057" y="6345970"/>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54ED1BE-E016-4FA8-AC01-15AB1A7E9F87}"/>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a:t>
            </a:r>
            <a:r>
              <a:rPr lang="en-US" sz="2000" b="1" dirty="0">
                <a:solidFill>
                  <a:prstClr val="white"/>
                </a:solidFill>
                <a:latin typeface="Calibri"/>
                <a:ea typeface="Calibri" panose="020F0502020204030204" pitchFamily="34" charset="0"/>
                <a:cs typeface="Times New Roman" panose="02020603050405020304" pitchFamily="18" charset="0"/>
              </a:rPr>
              <a:t>Free        </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308BB9B3-316F-421E-922D-1276BC8C3B65}"/>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A41862BF-4887-4A0B-B81C-4C548D45EF41}"/>
              </a:ext>
            </a:extLst>
          </p:cNvPr>
          <p:cNvSpPr txBox="1"/>
          <p:nvPr/>
        </p:nvSpPr>
        <p:spPr>
          <a:xfrm>
            <a:off x="5869292" y="674140"/>
            <a:ext cx="3100529" cy="523220"/>
          </a:xfrm>
          <a:prstGeom prst="rect">
            <a:avLst/>
          </a:prstGeom>
          <a:noFill/>
        </p:spPr>
        <p:txBody>
          <a:bodyPr wrap="none" rtlCol="0">
            <a:spAutoFit/>
          </a:bodyPr>
          <a:lstStyle/>
          <a:p>
            <a:r>
              <a:rPr lang="en-US" sz="2800" dirty="0">
                <a:latin typeface="Times New Roman" panose="02020603050405020304" pitchFamily="18" charset="0"/>
                <a:cs typeface="Times New Roman" panose="02020603050405020304" pitchFamily="18" charset="0"/>
              </a:rPr>
              <a:t>Active Management</a:t>
            </a:r>
          </a:p>
        </p:txBody>
      </p:sp>
      <p:sp>
        <p:nvSpPr>
          <p:cNvPr id="6" name="TextBox 5">
            <a:extLst>
              <a:ext uri="{FF2B5EF4-FFF2-40B4-BE49-F238E27FC236}">
                <a16:creationId xmlns:a16="http://schemas.microsoft.com/office/drawing/2014/main" id="{83C13598-C106-4C82-BCA4-E0C20E1EE8AC}"/>
              </a:ext>
            </a:extLst>
          </p:cNvPr>
          <p:cNvSpPr txBox="1"/>
          <p:nvPr/>
        </p:nvSpPr>
        <p:spPr>
          <a:xfrm>
            <a:off x="2803277" y="1280587"/>
            <a:ext cx="9232557" cy="2677656"/>
          </a:xfrm>
          <a:prstGeom prst="rect">
            <a:avLst/>
          </a:prstGeom>
          <a:noFill/>
        </p:spPr>
        <p:txBody>
          <a:bodyPr wrap="square" rtlCol="0">
            <a:spAutoFit/>
          </a:bodyPr>
          <a:lstStyle/>
          <a:p>
            <a:pPr lvl="0">
              <a:defRPr/>
            </a:pPr>
            <a:r>
              <a:rPr lang="en-US" sz="1400" b="1" dirty="0">
                <a:solidFill>
                  <a:prstClr val="black"/>
                </a:solidFill>
                <a:latin typeface="Times New Roman" panose="02020603050405020304" pitchFamily="18" charset="0"/>
                <a:cs typeface="Times New Roman" panose="02020603050405020304" pitchFamily="18" charset="0"/>
              </a:rPr>
              <a:t>Failure To Maintain The Premises:</a:t>
            </a:r>
            <a:r>
              <a:rPr lang="en-US" sz="1400" dirty="0">
                <a:solidFill>
                  <a:prstClr val="black"/>
                </a:solidFill>
                <a:latin typeface="Times New Roman" panose="02020603050405020304" pitchFamily="18" charset="0"/>
                <a:cs typeface="Times New Roman" panose="02020603050405020304" pitchFamily="18" charset="0"/>
              </a:rPr>
              <a:t> This one seems like common sense — the management has a responsibility to make sure that the property is kept in good condition. Sometimes criminals may take advantage of things like faulty locks or windows in order to gain access to apartments. </a:t>
            </a:r>
            <a:endParaRPr lang="en-US" sz="1400" b="1" dirty="0">
              <a:solidFill>
                <a:prstClr val="black"/>
              </a:solidFill>
              <a:latin typeface="Times New Roman" panose="02020603050405020304" pitchFamily="18" charset="0"/>
              <a:cs typeface="Times New Roman" panose="02020603050405020304" pitchFamily="18" charset="0"/>
            </a:endParaRPr>
          </a:p>
          <a:p>
            <a:pPr lvl="0">
              <a:defRPr/>
            </a:pPr>
            <a:endParaRPr lang="en-US" sz="1400" b="1" dirty="0">
              <a:solidFill>
                <a:prstClr val="black"/>
              </a:solidFill>
              <a:latin typeface="Times New Roman" panose="02020603050405020304" pitchFamily="18" charset="0"/>
              <a:cs typeface="Times New Roman" panose="02020603050405020304" pitchFamily="18" charset="0"/>
            </a:endParaRPr>
          </a:p>
          <a:p>
            <a:pPr lvl="0">
              <a:defRPr/>
            </a:pPr>
            <a:endParaRPr lang="en-US" sz="1400" b="1" dirty="0">
              <a:solidFill>
                <a:prstClr val="black"/>
              </a:solidFill>
              <a:latin typeface="Times New Roman" panose="02020603050405020304" pitchFamily="18" charset="0"/>
              <a:cs typeface="Times New Roman" panose="02020603050405020304" pitchFamily="18" charset="0"/>
            </a:endParaRPr>
          </a:p>
          <a:p>
            <a:pPr lvl="0">
              <a:defRPr/>
            </a:pPr>
            <a:r>
              <a:rPr lang="en-US" sz="1400" b="1" dirty="0">
                <a:solidFill>
                  <a:prstClr val="black"/>
                </a:solidFill>
                <a:latin typeface="Times New Roman" panose="02020603050405020304" pitchFamily="18" charset="0"/>
                <a:cs typeface="Times New Roman" panose="02020603050405020304" pitchFamily="18" charset="0"/>
              </a:rPr>
              <a:t>Inadequate Lighting:</a:t>
            </a:r>
            <a:r>
              <a:rPr lang="en-US" sz="1400" dirty="0">
                <a:solidFill>
                  <a:prstClr val="black"/>
                </a:solidFill>
                <a:latin typeface="Times New Roman" panose="02020603050405020304" pitchFamily="18" charset="0"/>
                <a:cs typeface="Times New Roman" panose="02020603050405020304" pitchFamily="18" charset="0"/>
              </a:rPr>
              <a:t> If there is not sufficient lighting in parking lots or hallways, the property may be putting tenants at risk. Dark hallways may result in accident or injury, and dimly lit parking lots may invite the possibility of crime or injury as well. </a:t>
            </a:r>
          </a:p>
          <a:p>
            <a:pPr lvl="0">
              <a:defRPr/>
            </a:pPr>
            <a:r>
              <a:rPr lang="en-US" sz="1400"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The management has a duty to make sure that these things and other items are properly maintained and repaired. </a:t>
            </a:r>
            <a:endParaRPr lang="en-US" sz="1400" dirty="0">
              <a:solidFill>
                <a:prstClr val="black"/>
              </a:solidFill>
              <a:latin typeface="Times New Roman" panose="02020603050405020304" pitchFamily="18" charset="0"/>
              <a:cs typeface="Times New Roman" panose="02020603050405020304" pitchFamily="18" charset="0"/>
            </a:endParaRPr>
          </a:p>
          <a:p>
            <a:pPr lvl="0">
              <a:defRPr/>
            </a:pPr>
            <a:endParaRPr lang="en-US" sz="1400" b="1" dirty="0">
              <a:solidFill>
                <a:prstClr val="black"/>
              </a:solidFill>
              <a:latin typeface="Times New Roman" panose="02020603050405020304" pitchFamily="18" charset="0"/>
              <a:cs typeface="Times New Roman" panose="02020603050405020304" pitchFamily="18" charset="0"/>
            </a:endParaRPr>
          </a:p>
          <a:p>
            <a:pPr lvl="0">
              <a:defRPr/>
            </a:pPr>
            <a:endParaRPr lang="en-US" sz="1400" b="1" dirty="0">
              <a:solidFill>
                <a:prstClr val="black"/>
              </a:solidFill>
              <a:latin typeface="Times New Roman" panose="02020603050405020304" pitchFamily="18" charset="0"/>
              <a:cs typeface="Times New Roman" panose="02020603050405020304" pitchFamily="18" charset="0"/>
            </a:endParaRPr>
          </a:p>
          <a:p>
            <a:pPr lvl="0">
              <a:defRPr/>
            </a:pPr>
            <a:r>
              <a:rPr lang="en-US" sz="1400" b="1" dirty="0">
                <a:solidFill>
                  <a:prstClr val="black"/>
                </a:solidFill>
                <a:latin typeface="Times New Roman" panose="02020603050405020304" pitchFamily="18" charset="0"/>
                <a:cs typeface="Times New Roman" panose="02020603050405020304" pitchFamily="18" charset="0"/>
              </a:rPr>
              <a:t>Employee theft: </a:t>
            </a:r>
            <a:r>
              <a:rPr lang="en-US" sz="1400" dirty="0">
                <a:solidFill>
                  <a:prstClr val="black"/>
                </a:solidFill>
                <a:latin typeface="Times New Roman" panose="02020603050405020304" pitchFamily="18" charset="0"/>
                <a:cs typeface="Times New Roman" panose="02020603050405020304" pitchFamily="18" charset="0"/>
              </a:rPr>
              <a:t>You may have an action against an individual staff member if that staff member is responsible for your stolen property.</a:t>
            </a:r>
          </a:p>
        </p:txBody>
      </p:sp>
      <p:pic>
        <p:nvPicPr>
          <p:cNvPr id="4098" name="Picture 2" descr="Idaho Self Storage Facilities - Best Storage Units in Boise, ID">
            <a:extLst>
              <a:ext uri="{FF2B5EF4-FFF2-40B4-BE49-F238E27FC236}">
                <a16:creationId xmlns:a16="http://schemas.microsoft.com/office/drawing/2014/main" id="{CE085F45-27F7-4F88-93BF-298CC11B89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305" y="4071973"/>
            <a:ext cx="8262520" cy="206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1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187271" y="62216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41838D7-DC58-4968-9042-DD3F6FB04DB1}"/>
              </a:ext>
            </a:extLst>
          </p:cNvPr>
          <p:cNvSpPr txBox="1"/>
          <p:nvPr/>
        </p:nvSpPr>
        <p:spPr>
          <a:xfrm>
            <a:off x="3184558" y="1166857"/>
            <a:ext cx="4561782" cy="6020110"/>
          </a:xfrm>
          <a:prstGeom prst="rect">
            <a:avLst/>
          </a:prstGeom>
          <a:noFill/>
        </p:spPr>
        <p:txBody>
          <a:bodyPr wrap="square" rtlCol="0">
            <a:spAutoFit/>
          </a:bodyPr>
          <a:lstStyle/>
          <a:p>
            <a:pPr lvl="0" defTabSz="609585">
              <a:spcBef>
                <a:spcPct val="20000"/>
              </a:spcBef>
              <a:defRPr/>
            </a:pPr>
            <a:r>
              <a:rPr lang="en-US" altLang="en-US" sz="2400" dirty="0">
                <a:latin typeface="Times New Roman" panose="02020603050405020304" pitchFamily="18" charset="0"/>
                <a:cs typeface="Times New Roman" panose="02020603050405020304" pitchFamily="18" charset="0"/>
              </a:rPr>
              <a:t>Other Safety Tips</a:t>
            </a:r>
          </a:p>
          <a:p>
            <a:pPr marL="457200" lvl="0" indent="-457200" defTabSz="609585">
              <a:spcBef>
                <a:spcPct val="20000"/>
              </a:spcBef>
              <a:buFont typeface="Arial" panose="020B0604020202020204" pitchFamily="34" charset="0"/>
              <a:buChar char="•"/>
              <a:defRPr/>
            </a:pPr>
            <a:endParaRPr lang="en-US" altLang="en-US" dirty="0">
              <a:latin typeface="Times New Roman" panose="02020603050405020304" pitchFamily="18" charset="0"/>
              <a:cs typeface="Times New Roman" panose="02020603050405020304" pitchFamily="18" charset="0"/>
            </a:endParaRP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Notify another person</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Prospect enters first</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Stay near exit</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Leave door open</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Be aware of your surroundings</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Lock doors when working late</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Report suspicious activity</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Keep vacant units secured</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Never accept cash</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Use 2-Way radios or cell</a:t>
            </a:r>
          </a:p>
          <a:p>
            <a:pPr marL="457200" lvl="0" indent="-457200" defTabSz="609585">
              <a:spcBef>
                <a:spcPct val="20000"/>
              </a:spcBef>
              <a:buFont typeface="Arial" panose="020B0604020202020204" pitchFamily="34" charset="0"/>
              <a:buChar char="•"/>
              <a:defRPr/>
            </a:pPr>
            <a:r>
              <a:rPr lang="en-US" altLang="en-US" dirty="0">
                <a:latin typeface="Times New Roman" panose="02020603050405020304" pitchFamily="18" charset="0"/>
                <a:cs typeface="Times New Roman" panose="02020603050405020304" pitchFamily="18" charset="0"/>
              </a:rPr>
              <a:t>Safety apps – </a:t>
            </a:r>
            <a:r>
              <a:rPr lang="en-US" altLang="en-US" dirty="0" err="1">
                <a:latin typeface="Times New Roman" panose="02020603050405020304" pitchFamily="18" charset="0"/>
                <a:cs typeface="Times New Roman" panose="02020603050405020304" pitchFamily="18" charset="0"/>
              </a:rPr>
              <a:t>noonlight</a:t>
            </a:r>
            <a:r>
              <a:rPr lang="en-US" altLang="en-US"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572F0ECF-8F8E-41C6-95DD-7005198893CD}"/>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4E9DC056-F7B5-4AC7-8283-45A0DCD4110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14" name="Picture 2" descr="Related image">
            <a:extLst>
              <a:ext uri="{FF2B5EF4-FFF2-40B4-BE49-F238E27FC236}">
                <a16:creationId xmlns:a16="http://schemas.microsoft.com/office/drawing/2014/main" id="{4C4064FE-6F27-4949-B81F-DC356FF4FC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6776" y="1591364"/>
            <a:ext cx="3632689" cy="39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16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4" cstate="print">
            <a:extLst>
              <a:ext uri="{BEBA8EAE-BF5A-486C-A8C5-ECC9F3942E4B}">
                <a14:imgProps xmlns:a14="http://schemas.microsoft.com/office/drawing/2010/main">
                  <a14:imgLayer r:embed="rId5">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2795038" y="1097280"/>
            <a:ext cx="5700486" cy="702660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can you do?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Join Lone Tree Crime Free Self Storage Program: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Policy review-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Make changes related to current criminal activity</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Rental process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Check forms of identification and verify them. Crime Free Addendum at the time of application.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Meetings-</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topic of security, safety and liability are regular discussed at management meetings.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Train employees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On policies, to report suspicious activity, to be observant, and giving excellent customer service.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Use deterrents – </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Addendum, deposits, display Crime Free Program on doors and desks.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1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1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482268" y="22547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3912104" y="6041754"/>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3" name="Picture 8" descr="Related image">
            <a:extLst>
              <a:ext uri="{FF2B5EF4-FFF2-40B4-BE49-F238E27FC236}">
                <a16:creationId xmlns:a16="http://schemas.microsoft.com/office/drawing/2014/main" id="{7698F787-06B0-41AB-B864-C4725DC98B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5524" y="1373888"/>
            <a:ext cx="3528154" cy="33631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1AD1A1-C57A-4338-AEC4-D9CED06996EB}"/>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7A86D785-E92E-4369-B21B-36D058161298}"/>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6058118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265333" y="970604"/>
            <a:ext cx="4996345" cy="599324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Thank you for taking the time to complete the International Crime Free Association, Crime Free </a:t>
            </a:r>
            <a:r>
              <a:rPr lang="en-US"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Self Storage Employee</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training course. </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One more step and your property will be Crime Free Certified. Schedule your Crime Prevention Through Environmental Design   property inspection.</a:t>
            </a:r>
            <a:endPar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Contact the Community Partnership Unit at:</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(303) 339-8150</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Or emailing:</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hlinkClick r:id="rId5"/>
              </a:rPr>
              <a:t>CPU@cityoflonetree.com</a:t>
            </a:r>
            <a:endParaRPr lang="en-US"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530662" y="6444406"/>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4" name="Rectangle 13"/>
          <p:cNvSpPr/>
          <p:nvPr/>
        </p:nvSpPr>
        <p:spPr>
          <a:xfrm>
            <a:off x="93811" y="1373888"/>
            <a:ext cx="2148457" cy="2065630"/>
          </a:xfrm>
          <a:prstGeom prst="rect">
            <a:avLst/>
          </a:prstGeom>
        </p:spPr>
        <p:txBody>
          <a:bodyPr wrap="square">
            <a:spAutoFit/>
          </a:bodyPr>
          <a:lstStyle/>
          <a:p>
            <a:pPr lvl="0">
              <a:lnSpc>
                <a:spcPct val="107000"/>
              </a:lnSpc>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Self Storage Program</a:t>
            </a:r>
            <a:endParaRPr lang="en-US" sz="2000" dirty="0">
              <a:solidFill>
                <a:prstClr val="white"/>
              </a:solidFill>
              <a:ea typeface="Calibri" panose="020F0502020204030204" pitchFamily="34" charset="0"/>
              <a:cs typeface="Times New Roman" panose="02020603050405020304" pitchFamily="18" charset="0"/>
            </a:endParaRPr>
          </a:p>
          <a:p>
            <a:pPr lvl="0">
              <a:lnSpc>
                <a:spcPct val="107000"/>
              </a:lnSpc>
              <a:spcAft>
                <a:spcPts val="800"/>
              </a:spcAft>
              <a:defRPr/>
            </a:pPr>
            <a:r>
              <a:rPr lang="en-US" sz="1400" i="1" dirty="0">
                <a:solidFill>
                  <a:prstClr val="white"/>
                </a:solidFill>
                <a:ea typeface="Calibri" panose="020F0502020204030204" pitchFamily="34" charset="0"/>
                <a:cs typeface="Times New Roman" panose="02020603050405020304" pitchFamily="18" charset="0"/>
              </a:rPr>
              <a:t>ADVANCED CRIME PREVENTION TECHNIQUES</a:t>
            </a:r>
            <a:endParaRPr lang="en-US" sz="1400" dirty="0">
              <a:solidFill>
                <a:prstClr val="white"/>
              </a:solidFill>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6" cstate="print">
            <a:extLst>
              <a:ext uri="{28A0092B-C50C-407E-A947-70E740481C1C}">
                <a14:useLocalDpi xmlns:a14="http://schemas.microsoft.com/office/drawing/2010/main" val="0"/>
              </a:ext>
            </a:extLst>
          </a:blip>
          <a:srcRect l="16188" t="12826" r="15376" b="12198"/>
          <a:stretch/>
        </p:blipFill>
        <p:spPr bwMode="auto">
          <a:xfrm>
            <a:off x="2926386" y="935465"/>
            <a:ext cx="2927929" cy="3756025"/>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D00593DE-E1A4-4646-BA69-CD5A943F05C9}"/>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1830077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5734517" y="1373888"/>
            <a:ext cx="3407025" cy="784702"/>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Disclaimer:  </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187271" y="62216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5" name="Rectangle 3"/>
          <p:cNvSpPr>
            <a:spLocks noGrp="1" noChangeArrowheads="1"/>
          </p:cNvSpPr>
          <p:nvPr>
            <p:ph type="subTitle" idx="1"/>
          </p:nvPr>
        </p:nvSpPr>
        <p:spPr>
          <a:xfrm>
            <a:off x="3666130" y="2467357"/>
            <a:ext cx="7543800" cy="1752600"/>
          </a:xfrm>
        </p:spPr>
        <p:txBody>
          <a:bodyPr>
            <a:normAutofit fontScale="62500" lnSpcReduction="20000"/>
          </a:bodyPr>
          <a:lstStyle/>
          <a:p>
            <a:r>
              <a:rPr lang="en-US" altLang="en-US" dirty="0">
                <a:solidFill>
                  <a:srgbClr val="FF0000"/>
                </a:solidFill>
                <a:latin typeface="Times New Roman" panose="02020603050405020304" pitchFamily="18" charset="0"/>
                <a:cs typeface="Times New Roman" panose="02020603050405020304" pitchFamily="18" charset="0"/>
              </a:rPr>
              <a:t>While we will address legal information in general, the Law deals with “specific facts” presented in each situation. The information presented here should not be relied upon as a substitute for legal advice. Always consult with an attorney.</a:t>
            </a:r>
          </a:p>
        </p:txBody>
      </p:sp>
      <p:sp>
        <p:nvSpPr>
          <p:cNvPr id="12" name="Rectangle 11">
            <a:extLst>
              <a:ext uri="{FF2B5EF4-FFF2-40B4-BE49-F238E27FC236}">
                <a16:creationId xmlns:a16="http://schemas.microsoft.com/office/drawing/2014/main" id="{78A88EB7-5703-4297-93FB-63193FC4EC11}"/>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E4F66C48-1EC7-48DF-8AAC-C57278D6F254}"/>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57514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7" name="TextBox 6"/>
          <p:cNvSpPr txBox="1"/>
          <p:nvPr/>
        </p:nvSpPr>
        <p:spPr>
          <a:xfrm>
            <a:off x="2795738" y="0"/>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4" name="Rectangle 3"/>
          <p:cNvSpPr/>
          <p:nvPr/>
        </p:nvSpPr>
        <p:spPr>
          <a:xfrm>
            <a:off x="5258512" y="6148479"/>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0" name="Picture 9"/>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2872336" y="1254435"/>
            <a:ext cx="2265737" cy="3711524"/>
          </a:xfrm>
          <a:prstGeom prst="rect">
            <a:avLst/>
          </a:prstGeom>
          <a:noFill/>
          <a:ln>
            <a:noFill/>
          </a:ln>
          <a:extLst>
            <a:ext uri="{53640926-AAD7-44D8-BBD7-CCE9431645EC}">
              <a14:shadowObscured xmlns:a14="http://schemas.microsoft.com/office/drawing/2010/main"/>
            </a:ext>
          </a:extLst>
        </p:spPr>
      </p:pic>
      <p:sp>
        <p:nvSpPr>
          <p:cNvPr id="13" name="Rectangle 12">
            <a:extLst>
              <a:ext uri="{FF2B5EF4-FFF2-40B4-BE49-F238E27FC236}">
                <a16:creationId xmlns:a16="http://schemas.microsoft.com/office/drawing/2014/main" id="{5A620635-E832-4BA1-BDAB-370109DD680F}"/>
              </a:ext>
            </a:extLst>
          </p:cNvPr>
          <p:cNvSpPr/>
          <p:nvPr/>
        </p:nvSpPr>
        <p:spPr>
          <a:xfrm>
            <a:off x="5258512" y="1254435"/>
            <a:ext cx="6096000" cy="403302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Introduction-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purpose of the Crime Free Self Storage Program is to assist property managers in establishing certain protocols and guidelines to reduce criminal activity within their properties.  This will not only benefit the properties in reducing criminal activity within their properties, it will also benefit the police department by decreasing calls for service and making the facility a more secure business.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partnership between Self Storage properties and law enforcement agencies allows your respective properties to rent to those tenants that are legitimate, while deterring others with criminal intent.  Less crime on your properties may also mean less liability, less maintenance costs due to repairs, less stress for management and more profit.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98AB4743-C007-442F-B491-5DFB907C988A}"/>
              </a:ext>
            </a:extLst>
          </p:cNvPr>
          <p:cNvSpPr/>
          <p:nvPr/>
        </p:nvSpPr>
        <p:spPr>
          <a:xfrm>
            <a:off x="93811" y="1373888"/>
            <a:ext cx="2148457" cy="206563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a:t>
            </a:r>
            <a:r>
              <a:rPr kumimoji="0" lang="en-US" sz="20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Times New Roman" panose="02020603050405020304" pitchFamily="18" charset="0"/>
              </a:rPr>
              <a:t>Sel</a:t>
            </a:r>
            <a:r>
              <a:rPr lang="en-US" sz="2000" b="1" dirty="0">
                <a:solidFill>
                  <a:prstClr val="white"/>
                </a:solidFill>
                <a:latin typeface="Calibri"/>
                <a:ea typeface="Calibri" panose="020F0502020204030204" pitchFamily="34" charset="0"/>
                <a:cs typeface="Times New Roman" panose="02020603050405020304" pitchFamily="18" charset="0"/>
              </a:rPr>
              <a:t>f Storage</a:t>
            </a: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 Program</a:t>
            </a:r>
            <a:endParaRPr kumimoji="0" lang="en-US" sz="20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6875250-243F-42D4-B492-1F0AE6386EFF}"/>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7586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pic>
        <p:nvPicPr>
          <p:cNvPr id="2050"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490" y="1744379"/>
            <a:ext cx="2182148" cy="2127677"/>
          </a:xfrm>
          <a:prstGeom prst="rect">
            <a:avLst/>
          </a:prstGeom>
          <a:noFill/>
          <a:effectLst>
            <a:outerShdw blurRad="863600" dist="736600" dir="5400000" algn="ctr" rotWithShape="0">
              <a:srgbClr val="000000"/>
            </a:outerShdw>
            <a:softEdge rad="368300"/>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  </a:t>
            </a:r>
          </a:p>
        </p:txBody>
      </p:sp>
      <p:sp>
        <p:nvSpPr>
          <p:cNvPr id="4" name="TextBox 3"/>
          <p:cNvSpPr txBox="1"/>
          <p:nvPr/>
        </p:nvSpPr>
        <p:spPr>
          <a:xfrm>
            <a:off x="3331295" y="1097280"/>
            <a:ext cx="859809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Crime Free </a:t>
            </a:r>
            <a:r>
              <a:rPr lang="en-US" sz="2800" b="1" dirty="0">
                <a:solidFill>
                  <a:prstClr val="black"/>
                </a:solidFill>
                <a:latin typeface="Times New Roman" panose="02020603050405020304" pitchFamily="18" charset="0"/>
                <a:cs typeface="Times New Roman" panose="02020603050405020304" pitchFamily="18" charset="0"/>
              </a:rPr>
              <a:t>Mini-Storage</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Program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began in Mesa, Arizona in July 1992. It has spread across the United States, Canada, and overseas to countries in a very short time. The programs are designed to be community-driven.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 results- In facilities where Crime Free programs have been put in place. There has been a reduction of crime between 30%-90%.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Crime Free Programs are proven crime prevention Best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7608318-C187-4689-A1DA-B92D6B41B12C}"/>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725957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2852382" y="850784"/>
            <a:ext cx="5537326" cy="4662174"/>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Goals for the Program</a:t>
            </a:r>
            <a:endParaRPr lang="en-US" sz="3200" dirty="0">
              <a:solidFill>
                <a:prstClr val="black"/>
              </a:solidFill>
              <a:latin typeface="Calibri"/>
              <a:ea typeface="Calibri" panose="020F0502020204030204" pitchFamily="34" charset="0"/>
              <a:cs typeface="Times New Roman" panose="02020603050405020304" pitchFamily="18" charset="0"/>
            </a:endParaRPr>
          </a:p>
          <a:p>
            <a:pPr marL="514350" marR="0" lvl="0" indent="-514350" algn="l" defTabSz="914400" rtl="0" eaLnBrk="1" fontAlgn="auto" latinLnBrk="0" hangingPunct="1">
              <a:lnSpc>
                <a:spcPct val="107000"/>
              </a:lnSpc>
              <a:spcBef>
                <a:spcPts val="0"/>
              </a:spcBef>
              <a:spcAft>
                <a:spcPts val="800"/>
              </a:spcAft>
              <a:buClrTx/>
              <a:buSzTx/>
              <a:buFontTx/>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Reduce burglaries in storage lockers</a:t>
            </a:r>
          </a:p>
          <a:p>
            <a:pPr marL="514350" marR="0" lvl="0" indent="-514350" algn="l" defTabSz="914400" rtl="0" eaLnBrk="1" fontAlgn="auto" latinLnBrk="0" hangingPunct="1">
              <a:lnSpc>
                <a:spcPct val="107000"/>
              </a:lnSpc>
              <a:spcBef>
                <a:spcPts val="0"/>
              </a:spcBef>
              <a:spcAft>
                <a:spcPts val="800"/>
              </a:spcAft>
              <a:buClrTx/>
              <a:buSzTx/>
              <a:buFontTx/>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Increase property recovery rate in storage lockers</a:t>
            </a:r>
          </a:p>
          <a:p>
            <a:pPr marL="514350" marR="0" lvl="0" indent="-514350" algn="l" defTabSz="914400" rtl="0" eaLnBrk="1" fontAlgn="auto" latinLnBrk="0" hangingPunct="1">
              <a:lnSpc>
                <a:spcPct val="107000"/>
              </a:lnSpc>
              <a:spcBef>
                <a:spcPts val="0"/>
              </a:spcBef>
              <a:spcAft>
                <a:spcPts val="800"/>
              </a:spcAft>
              <a:buClrTx/>
              <a:buSzTx/>
              <a:buFontTx/>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Decrease time delay from crime to discovery</a:t>
            </a:r>
          </a:p>
          <a:p>
            <a:pPr marL="514350" marR="0" lvl="0" indent="-514350" algn="l" defTabSz="914400" rtl="0" eaLnBrk="1" fontAlgn="auto" latinLnBrk="0" hangingPunct="1">
              <a:lnSpc>
                <a:spcPct val="107000"/>
              </a:lnSpc>
              <a:spcBef>
                <a:spcPts val="0"/>
              </a:spcBef>
              <a:spcAft>
                <a:spcPts val="800"/>
              </a:spcAft>
              <a:buClrTx/>
              <a:buSzTx/>
              <a:buFontTx/>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Prevent criminals from renting storage lockers</a:t>
            </a:r>
          </a:p>
          <a:p>
            <a:pPr marL="514350" marR="0" lvl="0" indent="-514350" algn="l" defTabSz="914400" rtl="0" eaLnBrk="1" fontAlgn="auto" latinLnBrk="0" hangingPunct="1">
              <a:lnSpc>
                <a:spcPct val="107000"/>
              </a:lnSpc>
              <a:spcBef>
                <a:spcPts val="0"/>
              </a:spcBef>
              <a:spcAft>
                <a:spcPts val="800"/>
              </a:spcAft>
              <a:buClrTx/>
              <a:buSzTx/>
              <a:buFontTx/>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Have your facility 100% occupied with law abiding customers</a:t>
            </a: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390962" y="62403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DA758E7A-EFEC-4BF1-B460-33E387A143E1}"/>
              </a:ext>
            </a:extLst>
          </p:cNvPr>
          <p:cNvSpPr/>
          <p:nvPr/>
        </p:nvSpPr>
        <p:spPr>
          <a:xfrm>
            <a:off x="93811" y="1373888"/>
            <a:ext cx="2148457" cy="2082045"/>
          </a:xfrm>
          <a:prstGeom prst="rect">
            <a:avLst/>
          </a:prstGeom>
        </p:spPr>
        <p:txBody>
          <a:bodyPr wrap="square">
            <a:spAutoFit/>
          </a:bodyPr>
          <a:lstStyle/>
          <a:p>
            <a:pPr marL="0" marR="0" lvl="0" indent="0" algn="l" defTabSz="914400" rtl="0" eaLnBrk="1" fontAlgn="auto" latinLnBrk="0" hangingPunct="1">
              <a:spcBef>
                <a:spcPts val="80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80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10610DD-FAB9-4436-8C16-20C56832E0DA}"/>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pic>
        <p:nvPicPr>
          <p:cNvPr id="5" name="Picture 4">
            <a:extLst>
              <a:ext uri="{FF2B5EF4-FFF2-40B4-BE49-F238E27FC236}">
                <a16:creationId xmlns:a16="http://schemas.microsoft.com/office/drawing/2014/main" id="{EC4CF3A7-EA57-4EC7-B8C2-DD9B92C43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9708" y="1605677"/>
            <a:ext cx="3443984" cy="3904644"/>
          </a:xfrm>
          <a:prstGeom prst="rect">
            <a:avLst/>
          </a:prstGeom>
        </p:spPr>
      </p:pic>
    </p:spTree>
    <p:extLst>
      <p:ext uri="{BB962C8B-B14F-4D97-AF65-F5344CB8AC3E}">
        <p14:creationId xmlns:p14="http://schemas.microsoft.com/office/powerpoint/2010/main" val="1179184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887644"/>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Self Storage Program </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2082045"/>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Self Storage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
        <p:nvSpPr>
          <p:cNvPr id="4" name="TextBox 3">
            <a:extLst>
              <a:ext uri="{FF2B5EF4-FFF2-40B4-BE49-F238E27FC236}">
                <a16:creationId xmlns:a16="http://schemas.microsoft.com/office/drawing/2014/main" id="{2FCAB8DA-D37F-49D3-A023-210674950D88}"/>
              </a:ext>
            </a:extLst>
          </p:cNvPr>
          <p:cNvSpPr txBox="1"/>
          <p:nvPr/>
        </p:nvSpPr>
        <p:spPr>
          <a:xfrm>
            <a:off x="3162650" y="1533341"/>
            <a:ext cx="8439324" cy="2862322"/>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This program consists of three steps: completing training for management and employees, completing a C.P.T.E.D. Inspection (Crime Prevention Through Environmental Design), and posting Crime Free Self Storage Signs on the property. </a:t>
            </a:r>
          </a:p>
          <a:p>
            <a:pPr algn="ctr"/>
            <a:endParaRPr lang="en-US" sz="1600" dirty="0">
              <a:latin typeface="Times New Roman" panose="02020603050405020304" pitchFamily="18" charset="0"/>
              <a:cs typeface="Times New Roman" panose="02020603050405020304" pitchFamily="18" charset="0"/>
            </a:endParaRPr>
          </a:p>
          <a:p>
            <a:pPr algn="ctr"/>
            <a:r>
              <a:rPr lang="en-US" sz="1600" dirty="0">
                <a:latin typeface="Times New Roman" panose="02020603050405020304" pitchFamily="18" charset="0"/>
                <a:cs typeface="Times New Roman" panose="02020603050405020304" pitchFamily="18" charset="0"/>
              </a:rPr>
              <a:t>After the training is completed, a member of the police department will conduct an inspection of the property looking for a set of standard requirements.  They include controlled access in and out, acceptable security lighting, no trespassing signs, cleanliness, and required security measures. After the inspection, the Crime Free Self Storage Sign must be displayed on the property.  It can also be used on advertisements, business cards, letterheads, flyers, etc.</a:t>
            </a:r>
          </a:p>
          <a:p>
            <a:endParaRPr lang="en-US" dirty="0"/>
          </a:p>
          <a:p>
            <a:r>
              <a:rPr lang="en-US" dirty="0"/>
              <a:t> </a:t>
            </a:r>
          </a:p>
        </p:txBody>
      </p:sp>
      <p:pic>
        <p:nvPicPr>
          <p:cNvPr id="2050" name="Picture 2" descr="Sherwood, OR Storage Units | RV Storage | Wine Storage | Sentinel Self- Storage">
            <a:extLst>
              <a:ext uri="{FF2B5EF4-FFF2-40B4-BE49-F238E27FC236}">
                <a16:creationId xmlns:a16="http://schemas.microsoft.com/office/drawing/2014/main" id="{13EF3A34-331E-43F8-820B-3396BF317F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840" y="4116705"/>
            <a:ext cx="6096000" cy="2212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5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3593920" y="5018306"/>
            <a:ext cx="7688218" cy="1116972"/>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SELF STORAGE PROGRAM </a:t>
            </a:r>
          </a:p>
          <a:p>
            <a:pPr marL="0" marR="0" lvl="0" indent="0" algn="ctr"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Part 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Training</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116024"/>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3" name="Rectangle 2"/>
          <p:cNvSpPr/>
          <p:nvPr/>
        </p:nvSpPr>
        <p:spPr>
          <a:xfrm>
            <a:off x="4390962" y="6240392"/>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13" name="Picture 12"/>
          <p:cNvPicPr/>
          <p:nvPr/>
        </p:nvPicPr>
        <p:blipFill rotWithShape="1">
          <a:blip r:embed="rId5" cstate="print">
            <a:extLst>
              <a:ext uri="{28A0092B-C50C-407E-A947-70E740481C1C}">
                <a14:useLocalDpi xmlns:a14="http://schemas.microsoft.com/office/drawing/2010/main" val="0"/>
              </a:ext>
            </a:extLst>
          </a:blip>
          <a:srcRect l="16188" t="12826" r="15376" b="12198"/>
          <a:stretch/>
        </p:blipFill>
        <p:spPr bwMode="auto">
          <a:xfrm>
            <a:off x="5974065" y="938499"/>
            <a:ext cx="2927929" cy="3756025"/>
          </a:xfrm>
          <a:prstGeom prst="rect">
            <a:avLst/>
          </a:prstGeom>
          <a:noFill/>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DA758E7A-EFEC-4BF1-B460-33E387A143E1}"/>
              </a:ext>
            </a:extLst>
          </p:cNvPr>
          <p:cNvSpPr/>
          <p:nvPr/>
        </p:nvSpPr>
        <p:spPr>
          <a:xfrm>
            <a:off x="93811" y="1373888"/>
            <a:ext cx="2148457" cy="2082045"/>
          </a:xfrm>
          <a:prstGeom prst="rect">
            <a:avLst/>
          </a:prstGeom>
        </p:spPr>
        <p:txBody>
          <a:bodyPr wrap="square">
            <a:spAutoFit/>
          </a:bodyPr>
          <a:lstStyle/>
          <a:p>
            <a:pPr marL="0" marR="0" lvl="0" indent="0" algn="l" defTabSz="914400" rtl="0" eaLnBrk="1" fontAlgn="auto" latinLnBrk="0" hangingPunct="1">
              <a:spcBef>
                <a:spcPts val="800"/>
              </a:spcBef>
              <a:spcAft>
                <a:spcPts val="80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800"/>
              </a:spcBef>
              <a:spcAft>
                <a:spcPts val="8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Crime Free        Self Storage Program</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10610DD-FAB9-4436-8C16-20C56832E0DA}"/>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878218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11" name="Straight Connector 10"/>
          <p:cNvCxnSpPr/>
          <p:nvPr/>
        </p:nvCxnSpPr>
        <p:spPr>
          <a:xfrm>
            <a:off x="280225" y="0"/>
            <a:ext cx="0" cy="109728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13250" y="535915"/>
            <a:ext cx="3155753" cy="630942"/>
          </a:xfrm>
          <a:prstGeom prst="rect">
            <a:avLst/>
          </a:prstGeom>
          <a:noFill/>
        </p:spPr>
        <p:txBody>
          <a:bodyPr wrap="square" rtlCol="0">
            <a:spAutoFit/>
          </a:bodyPr>
          <a:lstStyle/>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POLICE</a:t>
            </a:r>
          </a:p>
          <a:p>
            <a:pPr marL="0" marR="0" lvl="0" indent="0" algn="l" defTabSz="609585" rtl="0" eaLnBrk="1" fontAlgn="auto" latinLnBrk="0" hangingPunct="1">
              <a:lnSpc>
                <a:spcPts val="2133"/>
              </a:lnSpc>
              <a:spcBef>
                <a:spcPts val="0"/>
              </a:spcBef>
              <a:spcAft>
                <a:spcPts val="0"/>
              </a:spcAft>
              <a:buClrTx/>
              <a:buSzTx/>
              <a:buFontTx/>
              <a:buNone/>
              <a:tabLst/>
              <a:defRPr/>
            </a:pPr>
            <a:r>
              <a:rPr kumimoji="0" lang="en-US" sz="1867" b="0" i="0" u="none" strike="noStrike" kern="1200" cap="all" spc="133" normalizeH="0" baseline="0" noProof="0" dirty="0">
                <a:ln>
                  <a:noFill/>
                </a:ln>
                <a:solidFill>
                  <a:prstClr val="white"/>
                </a:solidFill>
                <a:effectLst/>
                <a:uLnTx/>
                <a:uFillTx/>
                <a:latin typeface="Optima"/>
                <a:ea typeface="+mn-ea"/>
                <a:cs typeface="Optima"/>
              </a:rPr>
              <a:t>DEPARTMENT </a:t>
            </a:r>
          </a:p>
        </p:txBody>
      </p:sp>
      <p:pic>
        <p:nvPicPr>
          <p:cNvPr id="9" name="Picture 8" descr="LTPD Badge.jpg"/>
          <p:cNvPicPr>
            <a:picLocks noChangeAspect="1"/>
          </p:cNvPicPr>
          <p:nvPr/>
        </p:nvPicPr>
        <p:blipFill>
          <a:blip r:embed="rId3" cstate="print">
            <a:extLst>
              <a:ext uri="{BEBA8EAE-BF5A-486C-A8C5-ECC9F3942E4B}">
                <a14:imgProps xmlns:a14="http://schemas.microsoft.com/office/drawing/2010/main">
                  <a14:imgLayer r:embed="rId4">
                    <a14:imgEffect>
                      <a14:backgroundRemoval t="5838" b="93782" l="8062" r="92281"/>
                    </a14:imgEffect>
                  </a14:imgLayer>
                </a14:imgProps>
              </a:ext>
              <a:ext uri="{28A0092B-C50C-407E-A947-70E740481C1C}">
                <a14:useLocalDpi xmlns:a14="http://schemas.microsoft.com/office/drawing/2010/main" val="0"/>
              </a:ext>
            </a:extLst>
          </a:blip>
          <a:stretch>
            <a:fillRect/>
          </a:stretch>
        </p:blipFill>
        <p:spPr>
          <a:xfrm>
            <a:off x="717175" y="5304707"/>
            <a:ext cx="1130779" cy="1528395"/>
          </a:xfrm>
          <a:prstGeom prst="rect">
            <a:avLst/>
          </a:prstGeom>
        </p:spPr>
      </p:pic>
      <p:sp>
        <p:nvSpPr>
          <p:cNvPr id="2" name="Rectangle 1"/>
          <p:cNvSpPr/>
          <p:nvPr/>
        </p:nvSpPr>
        <p:spPr>
          <a:xfrm>
            <a:off x="6722358" y="1823619"/>
            <a:ext cx="4889643" cy="472962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first part of the Crime Free Self Storage Program is to get staff at the faculties trained in preventing crime in your facility, warning signs of illegal activity, screening renters, and active management.</a:t>
            </a: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lang="en-US" sz="2000" noProof="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r>
              <a:rPr kumimoji="0" lang="en-US" sz="2000" b="0" i="0" u="none" strike="noStrike" kern="1200" cap="none" spc="0" normalizeH="0" baseline="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power point will provide you with the necessary training to continue in the Crime Free certification process.  It is recommended that all employees take this training. Upon completion, certificates will be issued that can be posted at the facility.</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tab pos="-685800" algn="l"/>
                <a:tab pos="-457200" algn="l"/>
                <a:tab pos="0" algn="l"/>
                <a:tab pos="263525" algn="l"/>
                <a:tab pos="511175" algn="l"/>
                <a:tab pos="748665" algn="l"/>
                <a:tab pos="976630" algn="l"/>
                <a:tab pos="1371600" algn="l"/>
                <a:tab pos="1828800" algn="l"/>
                <a:tab pos="2286000" algn="l"/>
                <a:tab pos="2743200" algn="l"/>
                <a:tab pos="3200400" algn="l"/>
                <a:tab pos="3657600" algn="l"/>
                <a:tab pos="4114800" algn="l"/>
                <a:tab pos="4572000" algn="l"/>
                <a:tab pos="5029200" algn="l"/>
                <a:tab pos="5486400" algn="l"/>
                <a:tab pos="5943600" algn="l"/>
              </a:tabLst>
              <a:defRPr/>
            </a:pP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p:cNvSpPr txBox="1"/>
          <p:nvPr/>
        </p:nvSpPr>
        <p:spPr>
          <a:xfrm>
            <a:off x="2852382" y="259307"/>
            <a:ext cx="91712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rPr>
              <a:t>City of Lone Tree Crime Free Partnerships </a:t>
            </a:r>
          </a:p>
        </p:txBody>
      </p:sp>
      <p:sp>
        <p:nvSpPr>
          <p:cNvPr id="12" name="Rectangle 11"/>
          <p:cNvSpPr/>
          <p:nvPr/>
        </p:nvSpPr>
        <p:spPr>
          <a:xfrm>
            <a:off x="4144840" y="887644"/>
            <a:ext cx="6096000" cy="530594"/>
          </a:xfrm>
          <a:prstGeom prst="rect">
            <a:avLst/>
          </a:prstGeom>
        </p:spPr>
        <p:txBody>
          <a:bodyPr>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Crime Free Self Storage Program </a:t>
            </a:r>
            <a:endParaRPr kumimoji="0" lang="en-US" sz="28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 name="Rectangle 2"/>
          <p:cNvSpPr/>
          <p:nvPr/>
        </p:nvSpPr>
        <p:spPr>
          <a:xfrm>
            <a:off x="4500340" y="6404345"/>
            <a:ext cx="5385000" cy="388696"/>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1" u="none" strike="noStrike" kern="1200" cap="none" spc="-10" normalizeH="0" baseline="0" noProof="0" dirty="0">
                <a:ln>
                  <a:noFill/>
                </a:ln>
                <a:solidFill>
                  <a:prstClr val="black"/>
                </a:solidFill>
                <a:effectLst/>
                <a:uLnTx/>
                <a:uFillTx/>
                <a:latin typeface="Arial Black" panose="020B0A04020102020204" pitchFamily="34" charset="0"/>
                <a:ea typeface="Calibri" panose="020F0502020204030204" pitchFamily="34" charset="0"/>
                <a:cs typeface="Times New Roman" panose="02020603050405020304" pitchFamily="18" charset="0"/>
              </a:rPr>
              <a:t>“Working together for a safer community”</a:t>
            </a:r>
            <a:endParaRPr kumimoji="0" lang="en-US" sz="1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5122" name="Picture 2" descr="Related image">
            <a:extLst>
              <a:ext uri="{FF2B5EF4-FFF2-40B4-BE49-F238E27FC236}">
                <a16:creationId xmlns:a16="http://schemas.microsoft.com/office/drawing/2014/main" id="{EA686DD4-DAFE-451C-94EC-572CFD69B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166" y="2507156"/>
            <a:ext cx="3505200" cy="290632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3756B69-3A44-48C8-B005-0F3825463FB7}"/>
              </a:ext>
            </a:extLst>
          </p:cNvPr>
          <p:cNvSpPr/>
          <p:nvPr/>
        </p:nvSpPr>
        <p:spPr>
          <a:xfrm>
            <a:off x="93811" y="1373888"/>
            <a:ext cx="2148457" cy="2082045"/>
          </a:xfrm>
          <a:prstGeom prst="rect">
            <a:avLst/>
          </a:prstGeom>
        </p:spPr>
        <p:txBody>
          <a:bodyPr wrap="square">
            <a:spAutoFit/>
          </a:bodyPr>
          <a:lstStyle/>
          <a:p>
            <a:pPr lvl="0">
              <a:spcBef>
                <a:spcPts val="800"/>
              </a:spcBef>
              <a:spcAft>
                <a:spcPts val="800"/>
              </a:spcAft>
              <a:defRPr/>
            </a:pPr>
            <a:endParaRPr lang="en-US" sz="2000" b="1" dirty="0">
              <a:solidFill>
                <a:prstClr val="white"/>
              </a:solidFill>
              <a:ea typeface="Calibri" panose="020F0502020204030204" pitchFamily="34" charset="0"/>
              <a:cs typeface="Times New Roman" panose="02020603050405020304" pitchFamily="18" charset="0"/>
            </a:endParaRPr>
          </a:p>
          <a:p>
            <a:pPr lvl="0">
              <a:spcBef>
                <a:spcPts val="800"/>
              </a:spcBef>
              <a:spcAft>
                <a:spcPts val="800"/>
              </a:spcAft>
              <a:defRPr/>
            </a:pPr>
            <a:r>
              <a:rPr lang="en-US" sz="2000" b="1" dirty="0">
                <a:solidFill>
                  <a:prstClr val="white"/>
                </a:solidFill>
                <a:ea typeface="Calibri" panose="020F0502020204030204" pitchFamily="34" charset="0"/>
                <a:cs typeface="Times New Roman" panose="02020603050405020304" pitchFamily="18" charset="0"/>
              </a:rPr>
              <a:t>Crime Free        Self Storage Program </a:t>
            </a:r>
            <a:endPar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rPr>
              <a:t>ADVANCED CRIME PREVENTION TECHNIQUES</a:t>
            </a:r>
            <a:endParaRPr kumimoji="0" lang="en-US" sz="1400" b="0" i="0" u="none" strike="noStrike" kern="1200" cap="none" spc="0" normalizeH="0" baseline="0" noProof="0" dirty="0">
              <a:ln>
                <a:noFill/>
              </a:ln>
              <a:solidFill>
                <a:prstClr val="white"/>
              </a:solidFill>
              <a:effectLst/>
              <a:uLnTx/>
              <a:uFillTx/>
              <a:latin typeface="Calibri"/>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85F32E22-8017-4349-A6D2-C19B5D2426BD}"/>
              </a:ext>
            </a:extLst>
          </p:cNvPr>
          <p:cNvSpPr txBox="1"/>
          <p:nvPr/>
        </p:nvSpPr>
        <p:spPr>
          <a:xfrm>
            <a:off x="0" y="6226835"/>
            <a:ext cx="792138" cy="507831"/>
          </a:xfrm>
          <a:prstGeom prst="rect">
            <a:avLst/>
          </a:prstGeom>
          <a:noFill/>
        </p:spPr>
        <p:txBody>
          <a:bodyPr wrap="square" rtlCol="0">
            <a:spAutoFit/>
          </a:bodyPr>
          <a:lstStyle/>
          <a:p>
            <a:r>
              <a:rPr lang="en-US" sz="900" dirty="0">
                <a:solidFill>
                  <a:schemeClr val="bg1"/>
                </a:solidFill>
              </a:rPr>
              <a:t>Start training /Next slide Click here </a:t>
            </a:r>
          </a:p>
        </p:txBody>
      </p:sp>
    </p:spTree>
    <p:extLst>
      <p:ext uri="{BB962C8B-B14F-4D97-AF65-F5344CB8AC3E}">
        <p14:creationId xmlns:p14="http://schemas.microsoft.com/office/powerpoint/2010/main" val="3520184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3946</TotalTime>
  <Words>3104</Words>
  <Application>Microsoft Office PowerPoint</Application>
  <PresentationFormat>Widescreen</PresentationFormat>
  <Paragraphs>432</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Arial Black</vt:lpstr>
      <vt:lpstr>Calibri</vt:lpstr>
      <vt:lpstr>Optima</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Ted Bathauer</dc:creator>
  <cp:lastModifiedBy>Kyle Goudy</cp:lastModifiedBy>
  <cp:revision>60</cp:revision>
  <dcterms:created xsi:type="dcterms:W3CDTF">2020-06-24T14:36:11Z</dcterms:created>
  <dcterms:modified xsi:type="dcterms:W3CDTF">2023-06-06T18:41:30Z</dcterms:modified>
</cp:coreProperties>
</file>